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677" r:id="rId2"/>
    <p:sldMasterId id="2147483690" r:id="rId3"/>
  </p:sldMasterIdLst>
  <p:notesMasterIdLst>
    <p:notesMasterId r:id="rId45"/>
  </p:notesMasterIdLst>
  <p:sldIdLst>
    <p:sldId id="297" r:id="rId4"/>
    <p:sldId id="298" r:id="rId5"/>
    <p:sldId id="299" r:id="rId6"/>
    <p:sldId id="300" r:id="rId7"/>
    <p:sldId id="301" r:id="rId8"/>
    <p:sldId id="747" r:id="rId9"/>
    <p:sldId id="752" r:id="rId10"/>
    <p:sldId id="754" r:id="rId11"/>
    <p:sldId id="755" r:id="rId12"/>
    <p:sldId id="757" r:id="rId13"/>
    <p:sldId id="316" r:id="rId14"/>
    <p:sldId id="317" r:id="rId15"/>
    <p:sldId id="318" r:id="rId16"/>
    <p:sldId id="319" r:id="rId17"/>
    <p:sldId id="291" r:id="rId18"/>
    <p:sldId id="320" r:id="rId19"/>
    <p:sldId id="276" r:id="rId20"/>
    <p:sldId id="321" r:id="rId21"/>
    <p:sldId id="759" r:id="rId22"/>
    <p:sldId id="270" r:id="rId23"/>
    <p:sldId id="293" r:id="rId24"/>
    <p:sldId id="292" r:id="rId25"/>
    <p:sldId id="282" r:id="rId26"/>
    <p:sldId id="326" r:id="rId27"/>
    <p:sldId id="308" r:id="rId28"/>
    <p:sldId id="324" r:id="rId29"/>
    <p:sldId id="266" r:id="rId30"/>
    <p:sldId id="325" r:id="rId31"/>
    <p:sldId id="327" r:id="rId32"/>
    <p:sldId id="339" r:id="rId33"/>
    <p:sldId id="342" r:id="rId34"/>
    <p:sldId id="344" r:id="rId35"/>
    <p:sldId id="256" r:id="rId36"/>
    <p:sldId id="258" r:id="rId37"/>
    <p:sldId id="260" r:id="rId38"/>
    <p:sldId id="259" r:id="rId39"/>
    <p:sldId id="296" r:id="rId40"/>
    <p:sldId id="328" r:id="rId41"/>
    <p:sldId id="332" r:id="rId42"/>
    <p:sldId id="758" r:id="rId43"/>
    <p:sldId id="275" r:id="rId44"/>
  </p:sldIdLst>
  <p:sldSz cx="12192000" cy="6858000"/>
  <p:notesSz cx="9947275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FDEDE0-936F-4A1F-9534-86917AFB8FD6}">
          <p14:sldIdLst>
            <p14:sldId id="297"/>
            <p14:sldId id="298"/>
            <p14:sldId id="299"/>
            <p14:sldId id="300"/>
            <p14:sldId id="301"/>
            <p14:sldId id="747"/>
            <p14:sldId id="752"/>
            <p14:sldId id="754"/>
            <p14:sldId id="755"/>
            <p14:sldId id="757"/>
            <p14:sldId id="316"/>
            <p14:sldId id="317"/>
            <p14:sldId id="318"/>
            <p14:sldId id="319"/>
            <p14:sldId id="291"/>
            <p14:sldId id="320"/>
            <p14:sldId id="276"/>
            <p14:sldId id="321"/>
            <p14:sldId id="759"/>
            <p14:sldId id="270"/>
            <p14:sldId id="293"/>
            <p14:sldId id="292"/>
            <p14:sldId id="282"/>
            <p14:sldId id="326"/>
            <p14:sldId id="308"/>
            <p14:sldId id="324"/>
            <p14:sldId id="266"/>
            <p14:sldId id="325"/>
            <p14:sldId id="327"/>
            <p14:sldId id="339"/>
            <p14:sldId id="342"/>
            <p14:sldId id="344"/>
            <p14:sldId id="256"/>
            <p14:sldId id="258"/>
            <p14:sldId id="260"/>
            <p14:sldId id="259"/>
            <p14:sldId id="296"/>
            <p14:sldId id="328"/>
            <p14:sldId id="332"/>
            <p14:sldId id="75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BC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947494263157E-2"/>
          <c:y val="0"/>
          <c:w val="0.97654584221748397"/>
          <c:h val="0.93845808335481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50"/>
            </a:solidFill>
            <a:ln>
              <a:noFill/>
              <a:prstDash val="lgDashDot"/>
            </a:ln>
            <a:effectLst>
              <a:glow rad="241300">
                <a:schemeClr val="accent1">
                  <a:alpha val="9000"/>
                </a:schemeClr>
              </a:glow>
              <a:outerShdw blurRad="50800" dist="50800" dir="54000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9.69990813728731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Всего:</a:t>
                    </a:r>
                  </a:p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5015</a:t>
                    </a: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40281030444965E-2"/>
                      <c:h val="0.11430660219167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C86-4F9B-B34E-77645CD556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Всего;</a:t>
                    </a:r>
                  </a:p>
                  <a:p>
                    <a:r>
                      <a:rPr lang="ru-RU" dirty="0"/>
                      <a:t>5560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86-4F9B-B34E-77645CD556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Всего;</a:t>
                    </a:r>
                  </a:p>
                  <a:p>
                    <a:r>
                      <a:rPr lang="ru-RU" dirty="0"/>
                      <a:t>5295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86-4F9B-B34E-77645CD556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Всего;</a:t>
                    </a:r>
                  </a:p>
                  <a:p>
                    <a:r>
                      <a:rPr lang="ru-RU" dirty="0"/>
                      <a:t>5202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86-4F9B-B34E-77645CD55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5075</c:v>
                </c:pt>
                <c:pt idx="1">
                  <c:v>5560</c:v>
                </c:pt>
                <c:pt idx="2">
                  <c:v>5295</c:v>
                </c:pt>
                <c:pt idx="3">
                  <c:v>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6-4F9B-B34E-77645CD556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-7.462686567164179E-3"/>
                  <c:y val="8.211681191930962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Плановые;</a:t>
                    </a:r>
                  </a:p>
                  <a:p>
                    <a:r>
                      <a:rPr lang="ru-RU" dirty="0"/>
                      <a:t>2545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86-4F9B-B34E-77645CD556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Плановые;</a:t>
                    </a:r>
                  </a:p>
                  <a:p>
                    <a:r>
                      <a:rPr lang="ru-RU"/>
                      <a:t>3563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86-4F9B-B34E-77645CD556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Плановые;</a:t>
                    </a:r>
                  </a:p>
                  <a:p>
                    <a:r>
                      <a:rPr lang="ru-RU" dirty="0"/>
                      <a:t>3479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86-4F9B-B34E-77645CD556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Плановые;</a:t>
                    </a:r>
                  </a:p>
                  <a:p>
                    <a:r>
                      <a:rPr lang="ru-RU" dirty="0"/>
                      <a:t>3540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86-4F9B-B34E-77645CD55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2545</c:v>
                </c:pt>
                <c:pt idx="1">
                  <c:v>3563</c:v>
                </c:pt>
                <c:pt idx="2">
                  <c:v>3479</c:v>
                </c:pt>
                <c:pt idx="3">
                  <c:v>3540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86-4F9B-B34E-77645CD556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Экстренные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985998018904549E-3"/>
                  <c:y val="-2.737227063977021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Экстренные;</a:t>
                    </a:r>
                  </a:p>
                  <a:p>
                    <a:r>
                      <a:rPr lang="ru-RU" dirty="0"/>
                      <a:t>2470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86-4F9B-B34E-77645CD556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Экстренные;</a:t>
                    </a:r>
                  </a:p>
                  <a:p>
                    <a:r>
                      <a:rPr lang="ru-RU"/>
                      <a:t>1997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86-4F9B-B34E-77645CD556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Экстренные;</a:t>
                    </a:r>
                  </a:p>
                  <a:p>
                    <a:r>
                      <a:rPr lang="ru-RU" dirty="0"/>
                      <a:t>1816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86-4F9B-B34E-77645CD556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Экстренные;</a:t>
                    </a:r>
                  </a:p>
                  <a:p>
                    <a:r>
                      <a:rPr lang="ru-RU" dirty="0"/>
                      <a:t>1662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86-4F9B-B34E-77645CD55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2470</c:v>
                </c:pt>
                <c:pt idx="1">
                  <c:v>1997</c:v>
                </c:pt>
                <c:pt idx="2">
                  <c:v>1816</c:v>
                </c:pt>
                <c:pt idx="3">
                  <c:v>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86-4F9B-B34E-77645CD55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27"/>
        <c:axId val="28164864"/>
        <c:axId val="28166400"/>
      </c:barChart>
      <c:catAx>
        <c:axId val="281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166400"/>
        <c:crosses val="autoZero"/>
        <c:auto val="1"/>
        <c:lblAlgn val="ctr"/>
        <c:lblOffset val="100"/>
        <c:noMultiLvlLbl val="0"/>
      </c:catAx>
      <c:valAx>
        <c:axId val="28166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1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C3C42-BF5C-4625-89AA-212A52F2A91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920DED94-66D5-4314-9E4B-928861025AEB}">
      <dgm:prSet custT="1"/>
      <dgm:spPr/>
      <dgm:t>
        <a:bodyPr/>
        <a:lstStyle/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8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2023 год- Израиль , г. Хайфа </a:t>
          </a:r>
          <a:r>
            <a:rPr kumimoji="0" lang="ru-RU" altLang="x-none" sz="1800" b="0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</a:p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600" b="0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– 1 врач кардиохирург , 1 ангиохирург, 1 врач аритмолог, 2 врача кардиолога обучение «Актуальные вопросы кардиохирургии и кардиологии».</a:t>
          </a:r>
        </a:p>
      </dgm:t>
    </dgm:pt>
    <dgm:pt modelId="{CD6842C6-6295-430D-97EE-0D126A8F1152}" type="parTrans" cxnId="{BC1EBACE-A35E-496F-91CF-89C6CD029134}">
      <dgm:prSet/>
      <dgm:spPr/>
      <dgm:t>
        <a:bodyPr/>
        <a:lstStyle/>
        <a:p>
          <a:endParaRPr lang="x-none"/>
        </a:p>
      </dgm:t>
    </dgm:pt>
    <dgm:pt modelId="{33293E8F-8F02-42AC-BFC1-263BDD9332BE}" type="sibTrans" cxnId="{BC1EBACE-A35E-496F-91CF-89C6CD029134}">
      <dgm:prSet/>
      <dgm:spPr/>
      <dgm:t>
        <a:bodyPr/>
        <a:lstStyle/>
        <a:p>
          <a:endParaRPr lang="x-none"/>
        </a:p>
      </dgm:t>
    </dgm:pt>
    <dgm:pt modelId="{C000B4E3-4024-40E5-B1CC-DAE6A136A3A4}">
      <dgm:prSet custT="1"/>
      <dgm:spPr/>
      <dgm:t>
        <a:bodyPr/>
        <a:lstStyle/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8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2024год- Россия , г. Санкт-Петербург</a:t>
          </a:r>
        </a:p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600" b="0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– 1 врач кардиолог повышение квалификации в Медицинском университете И.И.Мечникова «Функциональная диагностика с углубленным учением эхокардиографии».</a:t>
          </a:r>
        </a:p>
      </dgm:t>
    </dgm:pt>
    <dgm:pt modelId="{62EB2D29-A2C2-4D64-B1F5-80CF089E10A4}" type="parTrans" cxnId="{A24986E4-8AAD-4E13-8846-B5B3434B58D2}">
      <dgm:prSet/>
      <dgm:spPr/>
      <dgm:t>
        <a:bodyPr/>
        <a:lstStyle/>
        <a:p>
          <a:endParaRPr lang="x-none"/>
        </a:p>
      </dgm:t>
    </dgm:pt>
    <dgm:pt modelId="{C7F2D2E3-C179-4A4C-9E35-15FA921EF9AA}" type="sibTrans" cxnId="{A24986E4-8AAD-4E13-8846-B5B3434B58D2}">
      <dgm:prSet/>
      <dgm:spPr/>
      <dgm:t>
        <a:bodyPr/>
        <a:lstStyle/>
        <a:p>
          <a:endParaRPr lang="x-none"/>
        </a:p>
      </dgm:t>
    </dgm:pt>
    <dgm:pt modelId="{D53D1952-4FE4-4558-9C81-4DD23379BC00}">
      <dgm:prSet custT="1"/>
      <dgm:spPr/>
      <dgm:t>
        <a:bodyPr/>
        <a:lstStyle/>
        <a:p>
          <a:r>
            <a:rPr lang="ru-RU" altLang="x-none" sz="1800" b="1" dirty="0">
              <a:latin typeface="+mj-lt"/>
            </a:rPr>
            <a:t>2024год - Россия, г. Екатеринбург</a:t>
          </a:r>
        </a:p>
        <a:p>
          <a:r>
            <a:rPr lang="ru-RU" altLang="x-none" sz="1600" dirty="0">
              <a:latin typeface="+mj-lt"/>
            </a:rPr>
            <a:t>– 1 врач функциональной диагностики повышение квалификации в «Допплеровские методы диагностики заболеваний сосудов».</a:t>
          </a:r>
        </a:p>
      </dgm:t>
    </dgm:pt>
    <dgm:pt modelId="{82375824-D161-41AA-BEE6-16A5F30CC6C1}" type="parTrans" cxnId="{10DA0F17-5A44-412A-BE41-1929420CCBF0}">
      <dgm:prSet/>
      <dgm:spPr/>
      <dgm:t>
        <a:bodyPr/>
        <a:lstStyle/>
        <a:p>
          <a:endParaRPr lang="x-none"/>
        </a:p>
      </dgm:t>
    </dgm:pt>
    <dgm:pt modelId="{F094AC7F-2FBC-4A50-99FB-DF65A99F3B32}" type="sibTrans" cxnId="{10DA0F17-5A44-412A-BE41-1929420CCBF0}">
      <dgm:prSet/>
      <dgm:spPr/>
      <dgm:t>
        <a:bodyPr/>
        <a:lstStyle/>
        <a:p>
          <a:endParaRPr lang="x-none"/>
        </a:p>
      </dgm:t>
    </dgm:pt>
    <dgm:pt modelId="{0F5AAC1D-64E0-4CA3-8DE2-C9F5A9BE9074}">
      <dgm:prSet custT="1"/>
      <dgm:spPr/>
      <dgm:t>
        <a:bodyPr/>
        <a:lstStyle/>
        <a:p>
          <a:r>
            <a:rPr lang="ru-RU" altLang="x-none" sz="1800" b="1" dirty="0">
              <a:latin typeface="+mj-lt"/>
            </a:rPr>
            <a:t>2024 год- Узбекистан , г. Ташкент</a:t>
          </a:r>
        </a:p>
        <a:p>
          <a:r>
            <a:rPr lang="ru-RU" altLang="x-none" sz="1600" dirty="0">
              <a:latin typeface="+mj-lt"/>
            </a:rPr>
            <a:t>– 1 врач функциональной диагностики,  повышение квалификации в </a:t>
          </a:r>
          <a:r>
            <a:rPr lang="kk-KZ" altLang="x-none" sz="1600" dirty="0">
              <a:latin typeface="+mj-lt"/>
            </a:rPr>
            <a:t>Учебный центр </a:t>
          </a:r>
          <a:r>
            <a:rPr lang="en-US" altLang="x-none" sz="1600" dirty="0">
              <a:latin typeface="+mj-lt"/>
            </a:rPr>
            <a:t>MedicalScan</a:t>
          </a:r>
          <a:r>
            <a:rPr lang="ru-RU" altLang="x-none" sz="1600" dirty="0">
              <a:latin typeface="+mj-lt"/>
            </a:rPr>
            <a:t> «Эхокардиография в педиатрии».</a:t>
          </a:r>
        </a:p>
      </dgm:t>
    </dgm:pt>
    <dgm:pt modelId="{324577E1-5E28-462E-84E2-B4B8DBAE482F}" type="parTrans" cxnId="{F28D2F01-CC4E-4541-AE63-29CC1CCD944F}">
      <dgm:prSet/>
      <dgm:spPr/>
      <dgm:t>
        <a:bodyPr/>
        <a:lstStyle/>
        <a:p>
          <a:endParaRPr lang="x-none"/>
        </a:p>
      </dgm:t>
    </dgm:pt>
    <dgm:pt modelId="{118E3FD0-2B42-4160-BAFF-6F4F10EEDAAA}" type="sibTrans" cxnId="{F28D2F01-CC4E-4541-AE63-29CC1CCD944F}">
      <dgm:prSet/>
      <dgm:spPr/>
      <dgm:t>
        <a:bodyPr/>
        <a:lstStyle/>
        <a:p>
          <a:endParaRPr lang="x-none"/>
        </a:p>
      </dgm:t>
    </dgm:pt>
    <dgm:pt modelId="{3ADA9103-50E2-4F7F-99B2-6D347FBC37D5}" type="pres">
      <dgm:prSet presAssocID="{9FBC3C42-BF5C-4625-89AA-212A52F2A9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91DCB-2393-48E0-B3A1-F35E59E34F02}" type="pres">
      <dgm:prSet presAssocID="{920DED94-66D5-4314-9E4B-928861025AEB}" presName="comp" presStyleCnt="0"/>
      <dgm:spPr/>
    </dgm:pt>
    <dgm:pt modelId="{534C87CB-F11D-4F73-81BA-B651576F6668}" type="pres">
      <dgm:prSet presAssocID="{920DED94-66D5-4314-9E4B-928861025AEB}" presName="box" presStyleLbl="node1" presStyleIdx="0" presStyleCnt="4"/>
      <dgm:spPr/>
      <dgm:t>
        <a:bodyPr/>
        <a:lstStyle/>
        <a:p>
          <a:endParaRPr lang="en-US"/>
        </a:p>
      </dgm:t>
    </dgm:pt>
    <dgm:pt modelId="{16855800-9D32-43A2-A52F-DFE6D990345D}" type="pres">
      <dgm:prSet presAssocID="{920DED94-66D5-4314-9E4B-928861025AEB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22000" b="-22000"/>
          </a:stretch>
        </a:blipFill>
      </dgm:spPr>
    </dgm:pt>
    <dgm:pt modelId="{162516A0-3524-458B-9F60-DEE2951308C4}" type="pres">
      <dgm:prSet presAssocID="{920DED94-66D5-4314-9E4B-928861025AE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B3046-D0E3-4FE8-9576-01E4106E53AE}" type="pres">
      <dgm:prSet presAssocID="{33293E8F-8F02-42AC-BFC1-263BDD9332BE}" presName="spacer" presStyleCnt="0"/>
      <dgm:spPr/>
    </dgm:pt>
    <dgm:pt modelId="{EF698A26-A855-43C3-8295-190BB2DFD841}" type="pres">
      <dgm:prSet presAssocID="{C000B4E3-4024-40E5-B1CC-DAE6A136A3A4}" presName="comp" presStyleCnt="0"/>
      <dgm:spPr/>
    </dgm:pt>
    <dgm:pt modelId="{77C7D2C2-F2C7-4F3C-ACE3-777BC18B46A9}" type="pres">
      <dgm:prSet presAssocID="{C000B4E3-4024-40E5-B1CC-DAE6A136A3A4}" presName="box" presStyleLbl="node1" presStyleIdx="1" presStyleCnt="4"/>
      <dgm:spPr/>
      <dgm:t>
        <a:bodyPr/>
        <a:lstStyle/>
        <a:p>
          <a:endParaRPr lang="en-US"/>
        </a:p>
      </dgm:t>
    </dgm:pt>
    <dgm:pt modelId="{D6E5282A-0203-499A-9D26-2C17126E6216}" type="pres">
      <dgm:prSet presAssocID="{C000B4E3-4024-40E5-B1CC-DAE6A136A3A4}" presName="img" presStyleLbl="fgImgPlace1" presStyleIdx="1" presStyleCnt="4" custScaleX="8844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6661D3F8-24E2-4118-80C1-BF4A447A82BF}" type="pres">
      <dgm:prSet presAssocID="{C000B4E3-4024-40E5-B1CC-DAE6A136A3A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22795-A471-4115-8206-5CFFA53CB77E}" type="pres">
      <dgm:prSet presAssocID="{C7F2D2E3-C179-4A4C-9E35-15FA921EF9AA}" presName="spacer" presStyleCnt="0"/>
      <dgm:spPr/>
    </dgm:pt>
    <dgm:pt modelId="{2E6A2FE5-6817-43F7-B90E-6E5723F6BA96}" type="pres">
      <dgm:prSet presAssocID="{D53D1952-4FE4-4558-9C81-4DD23379BC00}" presName="comp" presStyleCnt="0"/>
      <dgm:spPr/>
    </dgm:pt>
    <dgm:pt modelId="{AD8CBB76-3BA0-4F6E-81F1-09E4833701F5}" type="pres">
      <dgm:prSet presAssocID="{D53D1952-4FE4-4558-9C81-4DD23379BC00}" presName="box" presStyleLbl="node1" presStyleIdx="2" presStyleCnt="4"/>
      <dgm:spPr/>
      <dgm:t>
        <a:bodyPr/>
        <a:lstStyle/>
        <a:p>
          <a:endParaRPr lang="en-US"/>
        </a:p>
      </dgm:t>
    </dgm:pt>
    <dgm:pt modelId="{9E702FF9-7E33-47CF-8F37-B7BE16C1B168}" type="pres">
      <dgm:prSet presAssocID="{D53D1952-4FE4-4558-9C81-4DD23379BC00}" presName="img" presStyleLbl="fgImgPlace1" presStyleIdx="2" presStyleCnt="4" custScaleX="8952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49C00A0-D591-49F2-9C28-064822D49835}" type="pres">
      <dgm:prSet presAssocID="{D53D1952-4FE4-4558-9C81-4DD23379BC0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3F7BA-9358-4C22-9E68-29AA6F9A7EED}" type="pres">
      <dgm:prSet presAssocID="{F094AC7F-2FBC-4A50-99FB-DF65A99F3B32}" presName="spacer" presStyleCnt="0"/>
      <dgm:spPr/>
    </dgm:pt>
    <dgm:pt modelId="{F09A5447-70B5-4787-AEB6-54E9CB318F8F}" type="pres">
      <dgm:prSet presAssocID="{0F5AAC1D-64E0-4CA3-8DE2-C9F5A9BE9074}" presName="comp" presStyleCnt="0"/>
      <dgm:spPr/>
    </dgm:pt>
    <dgm:pt modelId="{16514AF5-76E4-4FC5-852A-BF9BBABED4E5}" type="pres">
      <dgm:prSet presAssocID="{0F5AAC1D-64E0-4CA3-8DE2-C9F5A9BE9074}" presName="box" presStyleLbl="node1" presStyleIdx="3" presStyleCnt="4"/>
      <dgm:spPr/>
      <dgm:t>
        <a:bodyPr/>
        <a:lstStyle/>
        <a:p>
          <a:endParaRPr lang="en-US"/>
        </a:p>
      </dgm:t>
    </dgm:pt>
    <dgm:pt modelId="{DBD59D27-308A-4BFA-942B-91C06E8A7D15}" type="pres">
      <dgm:prSet presAssocID="{0F5AAC1D-64E0-4CA3-8DE2-C9F5A9BE9074}" presName="img" presStyleLbl="fgImgPlace1" presStyleIdx="3" presStyleCnt="4" custScaleX="9058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8A6505F5-B816-476C-96BF-6AAD92D90EA7}" type="pres">
      <dgm:prSet presAssocID="{0F5AAC1D-64E0-4CA3-8DE2-C9F5A9BE907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2D67D-A159-40D1-A0B9-492B2758C647}" type="presOf" srcId="{D53D1952-4FE4-4558-9C81-4DD23379BC00}" destId="{049C00A0-D591-49F2-9C28-064822D49835}" srcOrd="1" destOrd="0" presId="urn:microsoft.com/office/officeart/2005/8/layout/vList4"/>
    <dgm:cxn modelId="{DB3A17C1-F9BD-4DEF-8D72-0FA402A91BD3}" type="presOf" srcId="{D53D1952-4FE4-4558-9C81-4DD23379BC00}" destId="{AD8CBB76-3BA0-4F6E-81F1-09E4833701F5}" srcOrd="0" destOrd="0" presId="urn:microsoft.com/office/officeart/2005/8/layout/vList4"/>
    <dgm:cxn modelId="{470C31C9-ED90-473F-8745-6F63587CCA73}" type="presOf" srcId="{920DED94-66D5-4314-9E4B-928861025AEB}" destId="{534C87CB-F11D-4F73-81BA-B651576F6668}" srcOrd="0" destOrd="0" presId="urn:microsoft.com/office/officeart/2005/8/layout/vList4"/>
    <dgm:cxn modelId="{BC1EBACE-A35E-496F-91CF-89C6CD029134}" srcId="{9FBC3C42-BF5C-4625-89AA-212A52F2A917}" destId="{920DED94-66D5-4314-9E4B-928861025AEB}" srcOrd="0" destOrd="0" parTransId="{CD6842C6-6295-430D-97EE-0D126A8F1152}" sibTransId="{33293E8F-8F02-42AC-BFC1-263BDD9332BE}"/>
    <dgm:cxn modelId="{FF450962-56E5-4ED1-86C8-B7D0FFE54CF5}" type="presOf" srcId="{920DED94-66D5-4314-9E4B-928861025AEB}" destId="{162516A0-3524-458B-9F60-DEE2951308C4}" srcOrd="1" destOrd="0" presId="urn:microsoft.com/office/officeart/2005/8/layout/vList4"/>
    <dgm:cxn modelId="{4848A5F7-ACE5-4737-966C-A1FB51B50BFA}" type="presOf" srcId="{0F5AAC1D-64E0-4CA3-8DE2-C9F5A9BE9074}" destId="{8A6505F5-B816-476C-96BF-6AAD92D90EA7}" srcOrd="1" destOrd="0" presId="urn:microsoft.com/office/officeart/2005/8/layout/vList4"/>
    <dgm:cxn modelId="{8242F4A2-1F01-4C47-AF42-C2500B622B43}" type="presOf" srcId="{C000B4E3-4024-40E5-B1CC-DAE6A136A3A4}" destId="{6661D3F8-24E2-4118-80C1-BF4A447A82BF}" srcOrd="1" destOrd="0" presId="urn:microsoft.com/office/officeart/2005/8/layout/vList4"/>
    <dgm:cxn modelId="{7F020287-83AF-405F-8D3B-7A11E4BA6F6C}" type="presOf" srcId="{9FBC3C42-BF5C-4625-89AA-212A52F2A917}" destId="{3ADA9103-50E2-4F7F-99B2-6D347FBC37D5}" srcOrd="0" destOrd="0" presId="urn:microsoft.com/office/officeart/2005/8/layout/vList4"/>
    <dgm:cxn modelId="{17B1C94C-F0C8-403F-A360-284D70561AB8}" type="presOf" srcId="{C000B4E3-4024-40E5-B1CC-DAE6A136A3A4}" destId="{77C7D2C2-F2C7-4F3C-ACE3-777BC18B46A9}" srcOrd="0" destOrd="0" presId="urn:microsoft.com/office/officeart/2005/8/layout/vList4"/>
    <dgm:cxn modelId="{2CE724FB-F4A9-4582-BB30-AF8380A27518}" type="presOf" srcId="{0F5AAC1D-64E0-4CA3-8DE2-C9F5A9BE9074}" destId="{16514AF5-76E4-4FC5-852A-BF9BBABED4E5}" srcOrd="0" destOrd="0" presId="urn:microsoft.com/office/officeart/2005/8/layout/vList4"/>
    <dgm:cxn modelId="{A24986E4-8AAD-4E13-8846-B5B3434B58D2}" srcId="{9FBC3C42-BF5C-4625-89AA-212A52F2A917}" destId="{C000B4E3-4024-40E5-B1CC-DAE6A136A3A4}" srcOrd="1" destOrd="0" parTransId="{62EB2D29-A2C2-4D64-B1F5-80CF089E10A4}" sibTransId="{C7F2D2E3-C179-4A4C-9E35-15FA921EF9AA}"/>
    <dgm:cxn modelId="{F28D2F01-CC4E-4541-AE63-29CC1CCD944F}" srcId="{9FBC3C42-BF5C-4625-89AA-212A52F2A917}" destId="{0F5AAC1D-64E0-4CA3-8DE2-C9F5A9BE9074}" srcOrd="3" destOrd="0" parTransId="{324577E1-5E28-462E-84E2-B4B8DBAE482F}" sibTransId="{118E3FD0-2B42-4160-BAFF-6F4F10EEDAAA}"/>
    <dgm:cxn modelId="{10DA0F17-5A44-412A-BE41-1929420CCBF0}" srcId="{9FBC3C42-BF5C-4625-89AA-212A52F2A917}" destId="{D53D1952-4FE4-4558-9C81-4DD23379BC00}" srcOrd="2" destOrd="0" parTransId="{82375824-D161-41AA-BEE6-16A5F30CC6C1}" sibTransId="{F094AC7F-2FBC-4A50-99FB-DF65A99F3B32}"/>
    <dgm:cxn modelId="{041BAF3C-DFA0-45FF-A327-CA7C67003689}" type="presParOf" srcId="{3ADA9103-50E2-4F7F-99B2-6D347FBC37D5}" destId="{9A391DCB-2393-48E0-B3A1-F35E59E34F02}" srcOrd="0" destOrd="0" presId="urn:microsoft.com/office/officeart/2005/8/layout/vList4"/>
    <dgm:cxn modelId="{A9D79D0E-23A2-45F1-A106-F11CD4B36337}" type="presParOf" srcId="{9A391DCB-2393-48E0-B3A1-F35E59E34F02}" destId="{534C87CB-F11D-4F73-81BA-B651576F6668}" srcOrd="0" destOrd="0" presId="urn:microsoft.com/office/officeart/2005/8/layout/vList4"/>
    <dgm:cxn modelId="{9FC63674-6F08-4A88-B912-845A3E308F8A}" type="presParOf" srcId="{9A391DCB-2393-48E0-B3A1-F35E59E34F02}" destId="{16855800-9D32-43A2-A52F-DFE6D990345D}" srcOrd="1" destOrd="0" presId="urn:microsoft.com/office/officeart/2005/8/layout/vList4"/>
    <dgm:cxn modelId="{1C46470E-2498-473C-A4E7-9BD4A73CCA63}" type="presParOf" srcId="{9A391DCB-2393-48E0-B3A1-F35E59E34F02}" destId="{162516A0-3524-458B-9F60-DEE2951308C4}" srcOrd="2" destOrd="0" presId="urn:microsoft.com/office/officeart/2005/8/layout/vList4"/>
    <dgm:cxn modelId="{0BF495C0-B79F-4DE1-9063-722B0C2F4466}" type="presParOf" srcId="{3ADA9103-50E2-4F7F-99B2-6D347FBC37D5}" destId="{25CB3046-D0E3-4FE8-9576-01E4106E53AE}" srcOrd="1" destOrd="0" presId="urn:microsoft.com/office/officeart/2005/8/layout/vList4"/>
    <dgm:cxn modelId="{DE19E451-4AAE-4974-8939-DF8A7E998B3B}" type="presParOf" srcId="{3ADA9103-50E2-4F7F-99B2-6D347FBC37D5}" destId="{EF698A26-A855-43C3-8295-190BB2DFD841}" srcOrd="2" destOrd="0" presId="urn:microsoft.com/office/officeart/2005/8/layout/vList4"/>
    <dgm:cxn modelId="{BDC79FDC-FB13-4278-A9E8-9D85688E8B9F}" type="presParOf" srcId="{EF698A26-A855-43C3-8295-190BB2DFD841}" destId="{77C7D2C2-F2C7-4F3C-ACE3-777BC18B46A9}" srcOrd="0" destOrd="0" presId="urn:microsoft.com/office/officeart/2005/8/layout/vList4"/>
    <dgm:cxn modelId="{4ACA013A-9D90-4760-A5BB-96C85B7F3FFA}" type="presParOf" srcId="{EF698A26-A855-43C3-8295-190BB2DFD841}" destId="{D6E5282A-0203-499A-9D26-2C17126E6216}" srcOrd="1" destOrd="0" presId="urn:microsoft.com/office/officeart/2005/8/layout/vList4"/>
    <dgm:cxn modelId="{E345AD57-FCB7-455B-A99B-41D5B3C75AF7}" type="presParOf" srcId="{EF698A26-A855-43C3-8295-190BB2DFD841}" destId="{6661D3F8-24E2-4118-80C1-BF4A447A82BF}" srcOrd="2" destOrd="0" presId="urn:microsoft.com/office/officeart/2005/8/layout/vList4"/>
    <dgm:cxn modelId="{02961357-C067-4D55-BB93-3B05E4914DE3}" type="presParOf" srcId="{3ADA9103-50E2-4F7F-99B2-6D347FBC37D5}" destId="{28A22795-A471-4115-8206-5CFFA53CB77E}" srcOrd="3" destOrd="0" presId="urn:microsoft.com/office/officeart/2005/8/layout/vList4"/>
    <dgm:cxn modelId="{25185D7D-7C70-4D11-A900-824573DF696F}" type="presParOf" srcId="{3ADA9103-50E2-4F7F-99B2-6D347FBC37D5}" destId="{2E6A2FE5-6817-43F7-B90E-6E5723F6BA96}" srcOrd="4" destOrd="0" presId="urn:microsoft.com/office/officeart/2005/8/layout/vList4"/>
    <dgm:cxn modelId="{15502EB2-EF15-43C8-9263-89AC304CF778}" type="presParOf" srcId="{2E6A2FE5-6817-43F7-B90E-6E5723F6BA96}" destId="{AD8CBB76-3BA0-4F6E-81F1-09E4833701F5}" srcOrd="0" destOrd="0" presId="urn:microsoft.com/office/officeart/2005/8/layout/vList4"/>
    <dgm:cxn modelId="{3A9622BF-EB54-4A35-B1F0-50134ED7C2B6}" type="presParOf" srcId="{2E6A2FE5-6817-43F7-B90E-6E5723F6BA96}" destId="{9E702FF9-7E33-47CF-8F37-B7BE16C1B168}" srcOrd="1" destOrd="0" presId="urn:microsoft.com/office/officeart/2005/8/layout/vList4"/>
    <dgm:cxn modelId="{67175C90-619C-494D-ACA2-05B3687AF6D9}" type="presParOf" srcId="{2E6A2FE5-6817-43F7-B90E-6E5723F6BA96}" destId="{049C00A0-D591-49F2-9C28-064822D49835}" srcOrd="2" destOrd="0" presId="urn:microsoft.com/office/officeart/2005/8/layout/vList4"/>
    <dgm:cxn modelId="{4A5A7A88-4979-4119-AB2B-D6D2311B8F0A}" type="presParOf" srcId="{3ADA9103-50E2-4F7F-99B2-6D347FBC37D5}" destId="{04E3F7BA-9358-4C22-9E68-29AA6F9A7EED}" srcOrd="5" destOrd="0" presId="urn:microsoft.com/office/officeart/2005/8/layout/vList4"/>
    <dgm:cxn modelId="{DCC30BD3-6104-4DC3-B247-009FA5D38655}" type="presParOf" srcId="{3ADA9103-50E2-4F7F-99B2-6D347FBC37D5}" destId="{F09A5447-70B5-4787-AEB6-54E9CB318F8F}" srcOrd="6" destOrd="0" presId="urn:microsoft.com/office/officeart/2005/8/layout/vList4"/>
    <dgm:cxn modelId="{8A6A97E0-96A8-4EF0-A567-B503C4E7673A}" type="presParOf" srcId="{F09A5447-70B5-4787-AEB6-54E9CB318F8F}" destId="{16514AF5-76E4-4FC5-852A-BF9BBABED4E5}" srcOrd="0" destOrd="0" presId="urn:microsoft.com/office/officeart/2005/8/layout/vList4"/>
    <dgm:cxn modelId="{2AD932B5-29BA-4DD0-8B66-6B52948B696F}" type="presParOf" srcId="{F09A5447-70B5-4787-AEB6-54E9CB318F8F}" destId="{DBD59D27-308A-4BFA-942B-91C06E8A7D15}" srcOrd="1" destOrd="0" presId="urn:microsoft.com/office/officeart/2005/8/layout/vList4"/>
    <dgm:cxn modelId="{D0E6F19D-C901-4EAD-9B0F-0BEBAEA740E4}" type="presParOf" srcId="{F09A5447-70B5-4787-AEB6-54E9CB318F8F}" destId="{8A6505F5-B816-476C-96BF-6AAD92D90E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65E5E5-F4A3-4992-A8B6-14CF0A805A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831DDF0-766C-453A-8D48-26A47D9EE103}">
      <dgm:prSet custT="1"/>
      <dgm:spPr>
        <a:solidFill>
          <a:srgbClr val="00B0F0"/>
        </a:solidFill>
      </dgm:spPr>
      <dgm:t>
        <a:bodyPr anchor="t"/>
        <a:lstStyle/>
        <a:p>
          <a:pPr marL="723900" indent="0" algn="ctr">
            <a:spcAft>
              <a:spcPts val="0"/>
            </a:spcAft>
          </a:pP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гематологический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анализатор 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BECKMAN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COULTER </a:t>
          </a:r>
          <a:r>
            <a:rPr lang="en-US" sz="15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DxH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500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4008D-258F-42CF-8728-914695E42963}" type="par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21B71-20D5-4981-B117-73D3DE8F6B6C}" type="sib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2443B-2EED-448C-926A-418232914F82}" type="pres">
      <dgm:prSet presAssocID="{2165E5E5-F4A3-4992-A8B6-14CF0A805A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88559-9BC7-4D77-8B45-CD6C895E4886}" type="pres">
      <dgm:prSet presAssocID="{6831DDF0-766C-453A-8D48-26A47D9EE103}" presName="comp" presStyleCnt="0"/>
      <dgm:spPr/>
    </dgm:pt>
    <dgm:pt modelId="{260E440C-0FF3-46F8-940F-53E9A8AC9A2D}" type="pres">
      <dgm:prSet presAssocID="{6831DDF0-766C-453A-8D48-26A47D9EE103}" presName="box" presStyleLbl="node1" presStyleIdx="0" presStyleCnt="1" custScaleX="100000" custScaleY="100098" custLinFactNeighborX="-5494"/>
      <dgm:spPr/>
      <dgm:t>
        <a:bodyPr/>
        <a:lstStyle/>
        <a:p>
          <a:endParaRPr lang="en-US"/>
        </a:p>
      </dgm:t>
    </dgm:pt>
    <dgm:pt modelId="{F74E83A3-9AAB-45A1-8DFC-C48FA493F2FA}" type="pres">
      <dgm:prSet presAssocID="{6831DDF0-766C-453A-8D48-26A47D9EE103}" presName="img" presStyleLbl="fgImgPlace1" presStyleIdx="0" presStyleCnt="1" custScaleX="250011" custScaleY="125122" custLinFactNeighborY="3670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5A045CB2-9166-499C-BA1E-DD6E2852DB03}" type="pres">
      <dgm:prSet presAssocID="{6831DDF0-766C-453A-8D48-26A47D9EE10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5A2B1-718E-4553-BADF-49672F4C2CCC}" type="presOf" srcId="{6831DDF0-766C-453A-8D48-26A47D9EE103}" destId="{5A045CB2-9166-499C-BA1E-DD6E2852DB03}" srcOrd="1" destOrd="0" presId="urn:microsoft.com/office/officeart/2005/8/layout/vList4"/>
    <dgm:cxn modelId="{C45244E1-8352-48F6-8C9B-0F379C21B80A}" type="presOf" srcId="{2165E5E5-F4A3-4992-A8B6-14CF0A805AD2}" destId="{0BE2443B-2EED-448C-926A-418232914F82}" srcOrd="0" destOrd="0" presId="urn:microsoft.com/office/officeart/2005/8/layout/vList4"/>
    <dgm:cxn modelId="{044F5929-FF41-43A8-8878-F3ECE9AA68EF}" srcId="{2165E5E5-F4A3-4992-A8B6-14CF0A805AD2}" destId="{6831DDF0-766C-453A-8D48-26A47D9EE103}" srcOrd="0" destOrd="0" parTransId="{CEA4008D-258F-42CF-8728-914695E42963}" sibTransId="{AEE21B71-20D5-4981-B117-73D3DE8F6B6C}"/>
    <dgm:cxn modelId="{5AC3D796-CFE5-478B-8DB9-04E96351D930}" type="presOf" srcId="{6831DDF0-766C-453A-8D48-26A47D9EE103}" destId="{260E440C-0FF3-46F8-940F-53E9A8AC9A2D}" srcOrd="0" destOrd="0" presId="urn:microsoft.com/office/officeart/2005/8/layout/vList4"/>
    <dgm:cxn modelId="{BBF50D5D-F0C5-44CE-A7AD-7EC86D9E9317}" type="presParOf" srcId="{0BE2443B-2EED-448C-926A-418232914F82}" destId="{1E588559-9BC7-4D77-8B45-CD6C895E4886}" srcOrd="0" destOrd="0" presId="urn:microsoft.com/office/officeart/2005/8/layout/vList4"/>
    <dgm:cxn modelId="{4965D6C0-1A1E-4BA6-BE10-9EF6401EDA5F}" type="presParOf" srcId="{1E588559-9BC7-4D77-8B45-CD6C895E4886}" destId="{260E440C-0FF3-46F8-940F-53E9A8AC9A2D}" srcOrd="0" destOrd="0" presId="urn:microsoft.com/office/officeart/2005/8/layout/vList4"/>
    <dgm:cxn modelId="{753458EE-E5F8-4334-A2C8-8015EB02C492}" type="presParOf" srcId="{1E588559-9BC7-4D77-8B45-CD6C895E4886}" destId="{F74E83A3-9AAB-45A1-8DFC-C48FA493F2FA}" srcOrd="1" destOrd="0" presId="urn:microsoft.com/office/officeart/2005/8/layout/vList4"/>
    <dgm:cxn modelId="{C3EB67BE-D04C-4C8A-B3E5-F8D847CB2EC6}" type="presParOf" srcId="{1E588559-9BC7-4D77-8B45-CD6C895E4886}" destId="{5A045CB2-9166-499C-BA1E-DD6E2852DB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65E5E5-F4A3-4992-A8B6-14CF0A805A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831DDF0-766C-453A-8D48-26A47D9EE103}">
      <dgm:prSet custT="1"/>
      <dgm:spPr>
        <a:solidFill>
          <a:srgbClr val="00B0F0"/>
        </a:solidFill>
      </dgm:spPr>
      <dgm:t>
        <a:bodyPr anchor="t"/>
        <a:lstStyle/>
        <a:p>
          <a:pPr marL="444500" indent="0" algn="ctr">
            <a:spcAft>
              <a:spcPts val="0"/>
            </a:spcAft>
          </a:pP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Иммунохимический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анализатор 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PATHFAST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«тропонин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количественный»</a:t>
          </a:r>
        </a:p>
        <a:p>
          <a:pPr marL="444500" indent="0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4008D-258F-42CF-8728-914695E42963}" type="par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21B71-20D5-4981-B117-73D3DE8F6B6C}" type="sib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2443B-2EED-448C-926A-418232914F82}" type="pres">
      <dgm:prSet presAssocID="{2165E5E5-F4A3-4992-A8B6-14CF0A805A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88559-9BC7-4D77-8B45-CD6C895E4886}" type="pres">
      <dgm:prSet presAssocID="{6831DDF0-766C-453A-8D48-26A47D9EE103}" presName="comp" presStyleCnt="0"/>
      <dgm:spPr/>
    </dgm:pt>
    <dgm:pt modelId="{260E440C-0FF3-46F8-940F-53E9A8AC9A2D}" type="pres">
      <dgm:prSet presAssocID="{6831DDF0-766C-453A-8D48-26A47D9EE103}" presName="box" presStyleLbl="node1" presStyleIdx="0" presStyleCnt="1" custScaleX="100000" custScaleY="100098" custLinFactNeighborX="-2325" custLinFactNeighborY="-7368"/>
      <dgm:spPr/>
      <dgm:t>
        <a:bodyPr/>
        <a:lstStyle/>
        <a:p>
          <a:endParaRPr lang="en-US"/>
        </a:p>
      </dgm:t>
    </dgm:pt>
    <dgm:pt modelId="{F74E83A3-9AAB-45A1-8DFC-C48FA493F2FA}" type="pres">
      <dgm:prSet presAssocID="{6831DDF0-766C-453A-8D48-26A47D9EE103}" presName="img" presStyleLbl="fgImgPlace1" presStyleIdx="0" presStyleCnt="1" custScaleX="248215" custScaleY="125122" custLinFactNeighborY="3670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A045CB2-9166-499C-BA1E-DD6E2852DB03}" type="pres">
      <dgm:prSet presAssocID="{6831DDF0-766C-453A-8D48-26A47D9EE10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5A2B1-718E-4553-BADF-49672F4C2CCC}" type="presOf" srcId="{6831DDF0-766C-453A-8D48-26A47D9EE103}" destId="{5A045CB2-9166-499C-BA1E-DD6E2852DB03}" srcOrd="1" destOrd="0" presId="urn:microsoft.com/office/officeart/2005/8/layout/vList4"/>
    <dgm:cxn modelId="{C45244E1-8352-48F6-8C9B-0F379C21B80A}" type="presOf" srcId="{2165E5E5-F4A3-4992-A8B6-14CF0A805AD2}" destId="{0BE2443B-2EED-448C-926A-418232914F82}" srcOrd="0" destOrd="0" presId="urn:microsoft.com/office/officeart/2005/8/layout/vList4"/>
    <dgm:cxn modelId="{044F5929-FF41-43A8-8878-F3ECE9AA68EF}" srcId="{2165E5E5-F4A3-4992-A8B6-14CF0A805AD2}" destId="{6831DDF0-766C-453A-8D48-26A47D9EE103}" srcOrd="0" destOrd="0" parTransId="{CEA4008D-258F-42CF-8728-914695E42963}" sibTransId="{AEE21B71-20D5-4981-B117-73D3DE8F6B6C}"/>
    <dgm:cxn modelId="{5AC3D796-CFE5-478B-8DB9-04E96351D930}" type="presOf" srcId="{6831DDF0-766C-453A-8D48-26A47D9EE103}" destId="{260E440C-0FF3-46F8-940F-53E9A8AC9A2D}" srcOrd="0" destOrd="0" presId="urn:microsoft.com/office/officeart/2005/8/layout/vList4"/>
    <dgm:cxn modelId="{BBF50D5D-F0C5-44CE-A7AD-7EC86D9E9317}" type="presParOf" srcId="{0BE2443B-2EED-448C-926A-418232914F82}" destId="{1E588559-9BC7-4D77-8B45-CD6C895E4886}" srcOrd="0" destOrd="0" presId="urn:microsoft.com/office/officeart/2005/8/layout/vList4"/>
    <dgm:cxn modelId="{4965D6C0-1A1E-4BA6-BE10-9EF6401EDA5F}" type="presParOf" srcId="{1E588559-9BC7-4D77-8B45-CD6C895E4886}" destId="{260E440C-0FF3-46F8-940F-53E9A8AC9A2D}" srcOrd="0" destOrd="0" presId="urn:microsoft.com/office/officeart/2005/8/layout/vList4"/>
    <dgm:cxn modelId="{753458EE-E5F8-4334-A2C8-8015EB02C492}" type="presParOf" srcId="{1E588559-9BC7-4D77-8B45-CD6C895E4886}" destId="{F74E83A3-9AAB-45A1-8DFC-C48FA493F2FA}" srcOrd="1" destOrd="0" presId="urn:microsoft.com/office/officeart/2005/8/layout/vList4"/>
    <dgm:cxn modelId="{C3EB67BE-D04C-4C8A-B3E5-F8D847CB2EC6}" type="presParOf" srcId="{1E588559-9BC7-4D77-8B45-CD6C895E4886}" destId="{5A045CB2-9166-499C-BA1E-DD6E2852DB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C3C42-BF5C-4625-89AA-212A52F2A91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C000B4E3-4024-40E5-B1CC-DAE6A136A3A4}">
      <dgm:prSet custT="1"/>
      <dgm:spPr/>
      <dgm:t>
        <a:bodyPr/>
        <a:lstStyle/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800" b="1" dirty="0">
              <a:latin typeface="+mj-lt"/>
            </a:rPr>
            <a:t>2025 год. Турция, г. Стамбул</a:t>
          </a:r>
        </a:p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600" dirty="0">
              <a:latin typeface="+mj-lt"/>
            </a:rPr>
            <a:t>- 1 врач аритмолог- хирург Мастер-класс «Имплантация  безэлектродных электрокардиостимуляторов» </a:t>
          </a:r>
          <a:endParaRPr kumimoji="0" lang="ru-RU" altLang="x-none" sz="1600" b="0" i="0" u="none" strike="noStrike" cap="none" spc="0" normalizeH="0" baseline="0" noProof="0" dirty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62EB2D29-A2C2-4D64-B1F5-80CF089E10A4}" type="parTrans" cxnId="{A24986E4-8AAD-4E13-8846-B5B3434B58D2}">
      <dgm:prSet/>
      <dgm:spPr/>
      <dgm:t>
        <a:bodyPr/>
        <a:lstStyle/>
        <a:p>
          <a:endParaRPr lang="x-none"/>
        </a:p>
      </dgm:t>
    </dgm:pt>
    <dgm:pt modelId="{C7F2D2E3-C179-4A4C-9E35-15FA921EF9AA}" type="sibTrans" cxnId="{A24986E4-8AAD-4E13-8846-B5B3434B58D2}">
      <dgm:prSet/>
      <dgm:spPr/>
      <dgm:t>
        <a:bodyPr/>
        <a:lstStyle/>
        <a:p>
          <a:endParaRPr lang="x-none"/>
        </a:p>
      </dgm:t>
    </dgm:pt>
    <dgm:pt modelId="{D53D1952-4FE4-4558-9C81-4DD23379BC00}">
      <dgm:prSet custT="1"/>
      <dgm:spPr/>
      <dgm:t>
        <a:bodyPr/>
        <a:lstStyle/>
        <a:p>
          <a:r>
            <a:rPr lang="ru-RU" sz="1800" b="1" dirty="0">
              <a:latin typeface="+mj-lt"/>
            </a:rPr>
            <a:t>2025 год.  Германия, г. Берлин </a:t>
          </a:r>
        </a:p>
        <a:p>
          <a:r>
            <a:rPr lang="ru-RU" sz="1600" dirty="0">
              <a:latin typeface="+mj-lt"/>
            </a:rPr>
            <a:t>- 1 врач аритмолог – хирург Обучающий курс «Стимуляция левой ножки пучка Гиса»</a:t>
          </a:r>
          <a:endParaRPr lang="ru-RU" altLang="x-none" sz="1600" dirty="0">
            <a:latin typeface="+mj-lt"/>
          </a:endParaRPr>
        </a:p>
      </dgm:t>
    </dgm:pt>
    <dgm:pt modelId="{82375824-D161-41AA-BEE6-16A5F30CC6C1}" type="parTrans" cxnId="{10DA0F17-5A44-412A-BE41-1929420CCBF0}">
      <dgm:prSet/>
      <dgm:spPr/>
      <dgm:t>
        <a:bodyPr/>
        <a:lstStyle/>
        <a:p>
          <a:endParaRPr lang="x-none"/>
        </a:p>
      </dgm:t>
    </dgm:pt>
    <dgm:pt modelId="{F094AC7F-2FBC-4A50-99FB-DF65A99F3B32}" type="sibTrans" cxnId="{10DA0F17-5A44-412A-BE41-1929420CCBF0}">
      <dgm:prSet/>
      <dgm:spPr/>
      <dgm:t>
        <a:bodyPr/>
        <a:lstStyle/>
        <a:p>
          <a:endParaRPr lang="x-none"/>
        </a:p>
      </dgm:t>
    </dgm:pt>
    <dgm:pt modelId="{0F5AAC1D-64E0-4CA3-8DE2-C9F5A9BE9074}">
      <dgm:prSet custT="1"/>
      <dgm:spPr/>
      <dgm:t>
        <a:bodyPr/>
        <a:lstStyle/>
        <a:p>
          <a:r>
            <a:rPr lang="ru-RU" altLang="x-none" sz="1800" b="1" dirty="0">
              <a:solidFill>
                <a:schemeClr val="tx1"/>
              </a:solidFill>
              <a:latin typeface="+mj-lt"/>
            </a:rPr>
            <a:t>2025 год.  ОАЭ</a:t>
          </a:r>
          <a:r>
            <a:rPr lang="kk-KZ" altLang="x-none" sz="1800" b="1" dirty="0">
              <a:solidFill>
                <a:schemeClr val="tx1"/>
              </a:solidFill>
              <a:latin typeface="+mj-lt"/>
            </a:rPr>
            <a:t>, Дубай  </a:t>
          </a:r>
        </a:p>
        <a:p>
          <a:r>
            <a:rPr lang="kk-KZ" altLang="x-none" sz="1600" b="1" dirty="0">
              <a:solidFill>
                <a:schemeClr val="tx1"/>
              </a:solidFill>
              <a:latin typeface="+mj-lt"/>
            </a:rPr>
            <a:t>-</a:t>
          </a:r>
          <a:r>
            <a:rPr lang="kk-KZ" altLang="x-none" sz="1600" b="0" dirty="0">
              <a:solidFill>
                <a:schemeClr val="tx1"/>
              </a:solidFill>
              <a:latin typeface="+mj-lt"/>
            </a:rPr>
            <a:t>1 </a:t>
          </a:r>
          <a:r>
            <a:rPr lang="kk-KZ" altLang="x-none" sz="1600" b="0" dirty="0" err="1">
              <a:solidFill>
                <a:schemeClr val="tx1"/>
              </a:solidFill>
              <a:latin typeface="+mj-lt"/>
            </a:rPr>
            <a:t>врач</a:t>
          </a:r>
          <a:r>
            <a:rPr lang="kk-KZ" altLang="x-none" sz="1600" b="0" dirty="0">
              <a:solidFill>
                <a:schemeClr val="tx1"/>
              </a:solidFill>
              <a:latin typeface="+mj-lt"/>
            </a:rPr>
            <a:t> – ангиохирург </a:t>
          </a:r>
          <a:r>
            <a:rPr lang="kk-KZ" altLang="x-none" sz="1600" b="1" dirty="0">
              <a:solidFill>
                <a:schemeClr val="tx1"/>
              </a:solidFill>
              <a:latin typeface="+mj-lt"/>
            </a:rPr>
            <a:t>У</a:t>
          </a:r>
          <a:r>
            <a:rPr lang="ru-RU" altLang="x-none" sz="1600" dirty="0" err="1">
              <a:solidFill>
                <a:schemeClr val="tx1"/>
              </a:solidFill>
              <a:latin typeface="+mj-lt"/>
            </a:rPr>
            <a:t>частие</a:t>
          </a:r>
          <a:r>
            <a:rPr lang="ru-RU" altLang="x-none" sz="1600" dirty="0">
              <a:solidFill>
                <a:schemeClr val="tx1"/>
              </a:solidFill>
              <a:latin typeface="+mj-lt"/>
            </a:rPr>
            <a:t> в Саммите  Advanced Technologies</a:t>
          </a:r>
        </a:p>
      </dgm:t>
    </dgm:pt>
    <dgm:pt modelId="{324577E1-5E28-462E-84E2-B4B8DBAE482F}" type="parTrans" cxnId="{F28D2F01-CC4E-4541-AE63-29CC1CCD944F}">
      <dgm:prSet/>
      <dgm:spPr/>
      <dgm:t>
        <a:bodyPr/>
        <a:lstStyle/>
        <a:p>
          <a:endParaRPr lang="x-none"/>
        </a:p>
      </dgm:t>
    </dgm:pt>
    <dgm:pt modelId="{118E3FD0-2B42-4160-BAFF-6F4F10EEDAAA}" type="sibTrans" cxnId="{F28D2F01-CC4E-4541-AE63-29CC1CCD944F}">
      <dgm:prSet/>
      <dgm:spPr/>
      <dgm:t>
        <a:bodyPr/>
        <a:lstStyle/>
        <a:p>
          <a:endParaRPr lang="x-none"/>
        </a:p>
      </dgm:t>
    </dgm:pt>
    <dgm:pt modelId="{357BD3BC-6482-4E70-9F50-B657E3B113EE}">
      <dgm:prSet custT="1"/>
      <dgm:spPr/>
      <dgm:t>
        <a:bodyPr/>
        <a:lstStyle/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800" b="1" dirty="0">
              <a:latin typeface="+mj-lt"/>
            </a:rPr>
            <a:t>2025 год.  Австрия , г. Вена </a:t>
          </a:r>
        </a:p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600" b="0" dirty="0">
              <a:latin typeface="+mj-lt"/>
            </a:rPr>
            <a:t>–  1 врач аритмолог – хирург Международная конференция </a:t>
          </a:r>
        </a:p>
        <a:p>
          <a:pPr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endParaRPr lang="x-none" sz="2200" dirty="0"/>
        </a:p>
      </dgm:t>
    </dgm:pt>
    <dgm:pt modelId="{8E2C96F4-2413-4278-B74C-D236CB4CB8F7}" type="parTrans" cxnId="{DA7DD3F3-411D-47CA-A901-90005AC73B19}">
      <dgm:prSet/>
      <dgm:spPr/>
      <dgm:t>
        <a:bodyPr/>
        <a:lstStyle/>
        <a:p>
          <a:endParaRPr lang="x-none"/>
        </a:p>
      </dgm:t>
    </dgm:pt>
    <dgm:pt modelId="{1C1C3FC4-3655-434C-9C4A-5FEFED26A9E9}" type="sibTrans" cxnId="{DA7DD3F3-411D-47CA-A901-90005AC73B19}">
      <dgm:prSet/>
      <dgm:spPr/>
      <dgm:t>
        <a:bodyPr/>
        <a:lstStyle/>
        <a:p>
          <a:endParaRPr lang="x-none"/>
        </a:p>
      </dgm:t>
    </dgm:pt>
    <dgm:pt modelId="{3ADA9103-50E2-4F7F-99B2-6D347FBC37D5}" type="pres">
      <dgm:prSet presAssocID="{9FBC3C42-BF5C-4625-89AA-212A52F2A9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10AD8-287E-47BF-A059-29310001A93A}" type="pres">
      <dgm:prSet presAssocID="{357BD3BC-6482-4E70-9F50-B657E3B113EE}" presName="comp" presStyleCnt="0"/>
      <dgm:spPr/>
    </dgm:pt>
    <dgm:pt modelId="{F052E458-7B89-4B43-A1BD-BBA4E522C76B}" type="pres">
      <dgm:prSet presAssocID="{357BD3BC-6482-4E70-9F50-B657E3B113EE}" presName="box" presStyleLbl="node1" presStyleIdx="0" presStyleCnt="4" custLinFactNeighborX="-742" custLinFactNeighborY="2379"/>
      <dgm:spPr/>
      <dgm:t>
        <a:bodyPr/>
        <a:lstStyle/>
        <a:p>
          <a:endParaRPr lang="en-US"/>
        </a:p>
      </dgm:t>
    </dgm:pt>
    <dgm:pt modelId="{FA06C273-E635-47C6-A2AD-9F772E729364}" type="pres">
      <dgm:prSet presAssocID="{357BD3BC-6482-4E70-9F50-B657E3B113EE}" presName="img" presStyleLbl="fgImgPlace1" presStyleIdx="0" presStyleCnt="4" custScaleX="9122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</dgm:pt>
    <dgm:pt modelId="{07EE5F53-0449-4FD4-81DC-975F396C8F6A}" type="pres">
      <dgm:prSet presAssocID="{357BD3BC-6482-4E70-9F50-B657E3B113E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93E4-5633-45DA-A7CC-F8B155A5BDEB}" type="pres">
      <dgm:prSet presAssocID="{1C1C3FC4-3655-434C-9C4A-5FEFED26A9E9}" presName="spacer" presStyleCnt="0"/>
      <dgm:spPr/>
    </dgm:pt>
    <dgm:pt modelId="{EF698A26-A855-43C3-8295-190BB2DFD841}" type="pres">
      <dgm:prSet presAssocID="{C000B4E3-4024-40E5-B1CC-DAE6A136A3A4}" presName="comp" presStyleCnt="0"/>
      <dgm:spPr/>
    </dgm:pt>
    <dgm:pt modelId="{77C7D2C2-F2C7-4F3C-ACE3-777BC18B46A9}" type="pres">
      <dgm:prSet presAssocID="{C000B4E3-4024-40E5-B1CC-DAE6A136A3A4}" presName="box" presStyleLbl="node1" presStyleIdx="1" presStyleCnt="4"/>
      <dgm:spPr/>
      <dgm:t>
        <a:bodyPr/>
        <a:lstStyle/>
        <a:p>
          <a:endParaRPr lang="en-US"/>
        </a:p>
      </dgm:t>
    </dgm:pt>
    <dgm:pt modelId="{D6E5282A-0203-499A-9D26-2C17126E6216}" type="pres">
      <dgm:prSet presAssocID="{C000B4E3-4024-40E5-B1CC-DAE6A136A3A4}" presName="img" presStyleLbl="fgImgPlace1" presStyleIdx="1" presStyleCnt="4" custScaleX="93764" custScaleY="116501" custLinFactNeighborX="-4224" custLinFactNeighborY="-198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661D3F8-24E2-4118-80C1-BF4A447A82BF}" type="pres">
      <dgm:prSet presAssocID="{C000B4E3-4024-40E5-B1CC-DAE6A136A3A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22795-A471-4115-8206-5CFFA53CB77E}" type="pres">
      <dgm:prSet presAssocID="{C7F2D2E3-C179-4A4C-9E35-15FA921EF9AA}" presName="spacer" presStyleCnt="0"/>
      <dgm:spPr/>
    </dgm:pt>
    <dgm:pt modelId="{2E6A2FE5-6817-43F7-B90E-6E5723F6BA96}" type="pres">
      <dgm:prSet presAssocID="{D53D1952-4FE4-4558-9C81-4DD23379BC00}" presName="comp" presStyleCnt="0"/>
      <dgm:spPr/>
    </dgm:pt>
    <dgm:pt modelId="{AD8CBB76-3BA0-4F6E-81F1-09E4833701F5}" type="pres">
      <dgm:prSet presAssocID="{D53D1952-4FE4-4558-9C81-4DD23379BC00}" presName="box" presStyleLbl="node1" presStyleIdx="2" presStyleCnt="4"/>
      <dgm:spPr/>
      <dgm:t>
        <a:bodyPr/>
        <a:lstStyle/>
        <a:p>
          <a:endParaRPr lang="en-US"/>
        </a:p>
      </dgm:t>
    </dgm:pt>
    <dgm:pt modelId="{9E702FF9-7E33-47CF-8F37-B7BE16C1B168}" type="pres">
      <dgm:prSet presAssocID="{D53D1952-4FE4-4558-9C81-4DD23379BC00}" presName="img" presStyleLbl="fgImgPlace1" presStyleIdx="2" presStyleCnt="4" custScaleX="8952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049C00A0-D591-49F2-9C28-064822D49835}" type="pres">
      <dgm:prSet presAssocID="{D53D1952-4FE4-4558-9C81-4DD23379BC0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3F7BA-9358-4C22-9E68-29AA6F9A7EED}" type="pres">
      <dgm:prSet presAssocID="{F094AC7F-2FBC-4A50-99FB-DF65A99F3B32}" presName="spacer" presStyleCnt="0"/>
      <dgm:spPr/>
    </dgm:pt>
    <dgm:pt modelId="{F09A5447-70B5-4787-AEB6-54E9CB318F8F}" type="pres">
      <dgm:prSet presAssocID="{0F5AAC1D-64E0-4CA3-8DE2-C9F5A9BE9074}" presName="comp" presStyleCnt="0"/>
      <dgm:spPr/>
    </dgm:pt>
    <dgm:pt modelId="{16514AF5-76E4-4FC5-852A-BF9BBABED4E5}" type="pres">
      <dgm:prSet presAssocID="{0F5AAC1D-64E0-4CA3-8DE2-C9F5A9BE9074}" presName="box" presStyleLbl="node1" presStyleIdx="3" presStyleCnt="4"/>
      <dgm:spPr/>
      <dgm:t>
        <a:bodyPr/>
        <a:lstStyle/>
        <a:p>
          <a:endParaRPr lang="en-US"/>
        </a:p>
      </dgm:t>
    </dgm:pt>
    <dgm:pt modelId="{DBD59D27-308A-4BFA-942B-91C06E8A7D15}" type="pres">
      <dgm:prSet presAssocID="{0F5AAC1D-64E0-4CA3-8DE2-C9F5A9BE9074}" presName="img" presStyleLbl="fgImgPlace1" presStyleIdx="3" presStyleCnt="4" custScaleX="9058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8A6505F5-B816-476C-96BF-6AAD92D90EA7}" type="pres">
      <dgm:prSet presAssocID="{0F5AAC1D-64E0-4CA3-8DE2-C9F5A9BE907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A17C1-F9BD-4DEF-8D72-0FA402A91BD3}" type="presOf" srcId="{D53D1952-4FE4-4558-9C81-4DD23379BC00}" destId="{AD8CBB76-3BA0-4F6E-81F1-09E4833701F5}" srcOrd="0" destOrd="0" presId="urn:microsoft.com/office/officeart/2005/8/layout/vList4"/>
    <dgm:cxn modelId="{10DA0F17-5A44-412A-BE41-1929420CCBF0}" srcId="{9FBC3C42-BF5C-4625-89AA-212A52F2A917}" destId="{D53D1952-4FE4-4558-9C81-4DD23379BC00}" srcOrd="2" destOrd="0" parTransId="{82375824-D161-41AA-BEE6-16A5F30CC6C1}" sibTransId="{F094AC7F-2FBC-4A50-99FB-DF65A99F3B32}"/>
    <dgm:cxn modelId="{8242F4A2-1F01-4C47-AF42-C2500B622B43}" type="presOf" srcId="{C000B4E3-4024-40E5-B1CC-DAE6A136A3A4}" destId="{6661D3F8-24E2-4118-80C1-BF4A447A82BF}" srcOrd="1" destOrd="0" presId="urn:microsoft.com/office/officeart/2005/8/layout/vList4"/>
    <dgm:cxn modelId="{4848A5F7-ACE5-4737-966C-A1FB51B50BFA}" type="presOf" srcId="{0F5AAC1D-64E0-4CA3-8DE2-C9F5A9BE9074}" destId="{8A6505F5-B816-476C-96BF-6AAD92D90EA7}" srcOrd="1" destOrd="0" presId="urn:microsoft.com/office/officeart/2005/8/layout/vList4"/>
    <dgm:cxn modelId="{700D87B9-870B-47DD-A5CF-4C63C949DD07}" type="presOf" srcId="{357BD3BC-6482-4E70-9F50-B657E3B113EE}" destId="{07EE5F53-0449-4FD4-81DC-975F396C8F6A}" srcOrd="1" destOrd="0" presId="urn:microsoft.com/office/officeart/2005/8/layout/vList4"/>
    <dgm:cxn modelId="{194A6C8C-3972-49CC-B3B4-41A83F2B2F2B}" type="presOf" srcId="{357BD3BC-6482-4E70-9F50-B657E3B113EE}" destId="{F052E458-7B89-4B43-A1BD-BBA4E522C76B}" srcOrd="0" destOrd="0" presId="urn:microsoft.com/office/officeart/2005/8/layout/vList4"/>
    <dgm:cxn modelId="{2CE724FB-F4A9-4582-BB30-AF8380A27518}" type="presOf" srcId="{0F5AAC1D-64E0-4CA3-8DE2-C9F5A9BE9074}" destId="{16514AF5-76E4-4FC5-852A-BF9BBABED4E5}" srcOrd="0" destOrd="0" presId="urn:microsoft.com/office/officeart/2005/8/layout/vList4"/>
    <dgm:cxn modelId="{17B1C94C-F0C8-403F-A360-284D70561AB8}" type="presOf" srcId="{C000B4E3-4024-40E5-B1CC-DAE6A136A3A4}" destId="{77C7D2C2-F2C7-4F3C-ACE3-777BC18B46A9}" srcOrd="0" destOrd="0" presId="urn:microsoft.com/office/officeart/2005/8/layout/vList4"/>
    <dgm:cxn modelId="{7F020287-83AF-405F-8D3B-7A11E4BA6F6C}" type="presOf" srcId="{9FBC3C42-BF5C-4625-89AA-212A52F2A917}" destId="{3ADA9103-50E2-4F7F-99B2-6D347FBC37D5}" srcOrd="0" destOrd="0" presId="urn:microsoft.com/office/officeart/2005/8/layout/vList4"/>
    <dgm:cxn modelId="{A24986E4-8AAD-4E13-8846-B5B3434B58D2}" srcId="{9FBC3C42-BF5C-4625-89AA-212A52F2A917}" destId="{C000B4E3-4024-40E5-B1CC-DAE6A136A3A4}" srcOrd="1" destOrd="0" parTransId="{62EB2D29-A2C2-4D64-B1F5-80CF089E10A4}" sibTransId="{C7F2D2E3-C179-4A4C-9E35-15FA921EF9AA}"/>
    <dgm:cxn modelId="{2472D67D-A159-40D1-A0B9-492B2758C647}" type="presOf" srcId="{D53D1952-4FE4-4558-9C81-4DD23379BC00}" destId="{049C00A0-D591-49F2-9C28-064822D49835}" srcOrd="1" destOrd="0" presId="urn:microsoft.com/office/officeart/2005/8/layout/vList4"/>
    <dgm:cxn modelId="{DA7DD3F3-411D-47CA-A901-90005AC73B19}" srcId="{9FBC3C42-BF5C-4625-89AA-212A52F2A917}" destId="{357BD3BC-6482-4E70-9F50-B657E3B113EE}" srcOrd="0" destOrd="0" parTransId="{8E2C96F4-2413-4278-B74C-D236CB4CB8F7}" sibTransId="{1C1C3FC4-3655-434C-9C4A-5FEFED26A9E9}"/>
    <dgm:cxn modelId="{F28D2F01-CC4E-4541-AE63-29CC1CCD944F}" srcId="{9FBC3C42-BF5C-4625-89AA-212A52F2A917}" destId="{0F5AAC1D-64E0-4CA3-8DE2-C9F5A9BE9074}" srcOrd="3" destOrd="0" parTransId="{324577E1-5E28-462E-84E2-B4B8DBAE482F}" sibTransId="{118E3FD0-2B42-4160-BAFF-6F4F10EEDAAA}"/>
    <dgm:cxn modelId="{39D448BA-708D-45C0-BA82-3E7E344CB2C3}" type="presParOf" srcId="{3ADA9103-50E2-4F7F-99B2-6D347FBC37D5}" destId="{0E210AD8-287E-47BF-A059-29310001A93A}" srcOrd="0" destOrd="0" presId="urn:microsoft.com/office/officeart/2005/8/layout/vList4"/>
    <dgm:cxn modelId="{0EB94571-A9D3-4750-81A6-FB25EC431EB9}" type="presParOf" srcId="{0E210AD8-287E-47BF-A059-29310001A93A}" destId="{F052E458-7B89-4B43-A1BD-BBA4E522C76B}" srcOrd="0" destOrd="0" presId="urn:microsoft.com/office/officeart/2005/8/layout/vList4"/>
    <dgm:cxn modelId="{02821999-BF54-45CB-B3C5-01F6FB528595}" type="presParOf" srcId="{0E210AD8-287E-47BF-A059-29310001A93A}" destId="{FA06C273-E635-47C6-A2AD-9F772E729364}" srcOrd="1" destOrd="0" presId="urn:microsoft.com/office/officeart/2005/8/layout/vList4"/>
    <dgm:cxn modelId="{536D3C45-4A30-4319-B5F3-6271F1624F88}" type="presParOf" srcId="{0E210AD8-287E-47BF-A059-29310001A93A}" destId="{07EE5F53-0449-4FD4-81DC-975F396C8F6A}" srcOrd="2" destOrd="0" presId="urn:microsoft.com/office/officeart/2005/8/layout/vList4"/>
    <dgm:cxn modelId="{D94FC702-DC22-40BA-BDB4-D0B93EE6D484}" type="presParOf" srcId="{3ADA9103-50E2-4F7F-99B2-6D347FBC37D5}" destId="{20A093E4-5633-45DA-A7CC-F8B155A5BDEB}" srcOrd="1" destOrd="0" presId="urn:microsoft.com/office/officeart/2005/8/layout/vList4"/>
    <dgm:cxn modelId="{DE19E451-4AAE-4974-8939-DF8A7E998B3B}" type="presParOf" srcId="{3ADA9103-50E2-4F7F-99B2-6D347FBC37D5}" destId="{EF698A26-A855-43C3-8295-190BB2DFD841}" srcOrd="2" destOrd="0" presId="urn:microsoft.com/office/officeart/2005/8/layout/vList4"/>
    <dgm:cxn modelId="{BDC79FDC-FB13-4278-A9E8-9D85688E8B9F}" type="presParOf" srcId="{EF698A26-A855-43C3-8295-190BB2DFD841}" destId="{77C7D2C2-F2C7-4F3C-ACE3-777BC18B46A9}" srcOrd="0" destOrd="0" presId="urn:microsoft.com/office/officeart/2005/8/layout/vList4"/>
    <dgm:cxn modelId="{4ACA013A-9D90-4760-A5BB-96C85B7F3FFA}" type="presParOf" srcId="{EF698A26-A855-43C3-8295-190BB2DFD841}" destId="{D6E5282A-0203-499A-9D26-2C17126E6216}" srcOrd="1" destOrd="0" presId="urn:microsoft.com/office/officeart/2005/8/layout/vList4"/>
    <dgm:cxn modelId="{E345AD57-FCB7-455B-A99B-41D5B3C75AF7}" type="presParOf" srcId="{EF698A26-A855-43C3-8295-190BB2DFD841}" destId="{6661D3F8-24E2-4118-80C1-BF4A447A82BF}" srcOrd="2" destOrd="0" presId="urn:microsoft.com/office/officeart/2005/8/layout/vList4"/>
    <dgm:cxn modelId="{02961357-C067-4D55-BB93-3B05E4914DE3}" type="presParOf" srcId="{3ADA9103-50E2-4F7F-99B2-6D347FBC37D5}" destId="{28A22795-A471-4115-8206-5CFFA53CB77E}" srcOrd="3" destOrd="0" presId="urn:microsoft.com/office/officeart/2005/8/layout/vList4"/>
    <dgm:cxn modelId="{25185D7D-7C70-4D11-A900-824573DF696F}" type="presParOf" srcId="{3ADA9103-50E2-4F7F-99B2-6D347FBC37D5}" destId="{2E6A2FE5-6817-43F7-B90E-6E5723F6BA96}" srcOrd="4" destOrd="0" presId="urn:microsoft.com/office/officeart/2005/8/layout/vList4"/>
    <dgm:cxn modelId="{15502EB2-EF15-43C8-9263-89AC304CF778}" type="presParOf" srcId="{2E6A2FE5-6817-43F7-B90E-6E5723F6BA96}" destId="{AD8CBB76-3BA0-4F6E-81F1-09E4833701F5}" srcOrd="0" destOrd="0" presId="urn:microsoft.com/office/officeart/2005/8/layout/vList4"/>
    <dgm:cxn modelId="{3A9622BF-EB54-4A35-B1F0-50134ED7C2B6}" type="presParOf" srcId="{2E6A2FE5-6817-43F7-B90E-6E5723F6BA96}" destId="{9E702FF9-7E33-47CF-8F37-B7BE16C1B168}" srcOrd="1" destOrd="0" presId="urn:microsoft.com/office/officeart/2005/8/layout/vList4"/>
    <dgm:cxn modelId="{67175C90-619C-494D-ACA2-05B3687AF6D9}" type="presParOf" srcId="{2E6A2FE5-6817-43F7-B90E-6E5723F6BA96}" destId="{049C00A0-D591-49F2-9C28-064822D49835}" srcOrd="2" destOrd="0" presId="urn:microsoft.com/office/officeart/2005/8/layout/vList4"/>
    <dgm:cxn modelId="{4A5A7A88-4979-4119-AB2B-D6D2311B8F0A}" type="presParOf" srcId="{3ADA9103-50E2-4F7F-99B2-6D347FBC37D5}" destId="{04E3F7BA-9358-4C22-9E68-29AA6F9A7EED}" srcOrd="5" destOrd="0" presId="urn:microsoft.com/office/officeart/2005/8/layout/vList4"/>
    <dgm:cxn modelId="{DCC30BD3-6104-4DC3-B247-009FA5D38655}" type="presParOf" srcId="{3ADA9103-50E2-4F7F-99B2-6D347FBC37D5}" destId="{F09A5447-70B5-4787-AEB6-54E9CB318F8F}" srcOrd="6" destOrd="0" presId="urn:microsoft.com/office/officeart/2005/8/layout/vList4"/>
    <dgm:cxn modelId="{8A6A97E0-96A8-4EF0-A567-B503C4E7673A}" type="presParOf" srcId="{F09A5447-70B5-4787-AEB6-54E9CB318F8F}" destId="{16514AF5-76E4-4FC5-852A-BF9BBABED4E5}" srcOrd="0" destOrd="0" presId="urn:microsoft.com/office/officeart/2005/8/layout/vList4"/>
    <dgm:cxn modelId="{2AD932B5-29BA-4DD0-8B66-6B52948B696F}" type="presParOf" srcId="{F09A5447-70B5-4787-AEB6-54E9CB318F8F}" destId="{DBD59D27-308A-4BFA-942B-91C06E8A7D15}" srcOrd="1" destOrd="0" presId="urn:microsoft.com/office/officeart/2005/8/layout/vList4"/>
    <dgm:cxn modelId="{D0E6F19D-C901-4EAD-9B0F-0BEBAEA740E4}" type="presParOf" srcId="{F09A5447-70B5-4787-AEB6-54E9CB318F8F}" destId="{8A6505F5-B816-476C-96BF-6AAD92D90E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18BE5-0830-4E45-AD67-4D4446778E7E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F6D794EA-65FF-4070-9D18-216B04673B47}">
      <dgm:prSet custT="1"/>
      <dgm:spPr/>
      <dgm:t>
        <a:bodyPr/>
        <a:lstStyle/>
        <a:p>
          <a:r>
            <a:rPr lang="x-non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Усовершенствование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эндопротезирования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аортального клапана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(TAVI)</a:t>
          </a:r>
        </a:p>
      </dgm:t>
    </dgm:pt>
    <dgm:pt modelId="{670B169E-9220-45E8-9EFB-400B9261625C}" type="parTrans" cxnId="{2B8134B5-F9D1-4245-8067-CEB705296ED9}">
      <dgm:prSet/>
      <dgm:spPr/>
      <dgm:t>
        <a:bodyPr/>
        <a:lstStyle/>
        <a:p>
          <a:endParaRPr lang="x-none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99DCE-75B8-4E2A-8D7F-CC2B7A7516A6}" type="sibTrans" cxnId="{2B8134B5-F9D1-4245-8067-CEB705296ED9}">
      <dgm:prSet custT="1"/>
      <dgm:spPr/>
      <dgm:t>
        <a:bodyPr/>
        <a:lstStyle/>
        <a:p>
          <a:endParaRPr lang="x-none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ECEB3-7229-4DE0-90DD-E810D6A93DA2}">
      <dgm:prSet custT="1"/>
      <dgm:spPr/>
      <dgm:t>
        <a:bodyPr/>
        <a:lstStyle/>
        <a:p>
          <a:r>
            <a:rPr lang="x-none" sz="2400">
              <a:latin typeface="Times New Roman" panose="02020603050405020304" pitchFamily="18" charset="0"/>
              <a:cs typeface="Times New Roman" panose="02020603050405020304" pitchFamily="18" charset="0"/>
            </a:rPr>
            <a:t>Эмболизация</a:t>
          </a:r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>
              <a:latin typeface="Times New Roman" panose="02020603050405020304" pitchFamily="18" charset="0"/>
              <a:cs typeface="Times New Roman" panose="02020603050405020304" pitchFamily="18" charset="0"/>
            </a:rPr>
            <a:t>аневризм</a:t>
          </a:r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>
              <a:latin typeface="Times New Roman" panose="02020603050405020304" pitchFamily="18" charset="0"/>
              <a:cs typeface="Times New Roman" panose="02020603050405020304" pitchFamily="18" charset="0"/>
            </a:rPr>
            <a:t>головного мозга</a:t>
          </a:r>
        </a:p>
      </dgm:t>
    </dgm:pt>
    <dgm:pt modelId="{AB1FBAD5-9CE9-4979-B63F-53B7099C1F30}" type="parTrans" cxnId="{3D1BF450-234D-4F39-B366-CCC6693D71C4}">
      <dgm:prSet/>
      <dgm:spPr/>
      <dgm:t>
        <a:bodyPr/>
        <a:lstStyle/>
        <a:p>
          <a:endParaRPr lang="x-none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CEB25-4934-433C-A031-7A1284C959DE}" type="sibTrans" cxnId="{3D1BF450-234D-4F39-B366-CCC6693D71C4}">
      <dgm:prSet/>
      <dgm:spPr/>
      <dgm:t>
        <a:bodyPr/>
        <a:lstStyle/>
        <a:p>
          <a:endParaRPr lang="x-none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343E5-4A97-4997-90D9-46124721F781}" type="pres">
      <dgm:prSet presAssocID="{EEF18BE5-0830-4E45-AD67-4D4446778E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3439D-EAE1-4504-9E93-3D1A187C82D6}" type="pres">
      <dgm:prSet presAssocID="{F6D794EA-65FF-4070-9D18-216B04673B4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774DC-D466-4823-AEFB-1EA4B04E5ED2}" type="pres">
      <dgm:prSet presAssocID="{E4D99DCE-75B8-4E2A-8D7F-CC2B7A7516A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3FEEDCC-7183-4F1A-BAC4-8605ED443546}" type="pres">
      <dgm:prSet presAssocID="{E4D99DCE-75B8-4E2A-8D7F-CC2B7A7516A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55C1346-4D9A-4AEB-A886-BCF1E65A965B}" type="pres">
      <dgm:prSet presAssocID="{CD6ECEB3-7229-4DE0-90DD-E810D6A93D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AF8A0-DFD3-4ADF-99B1-8AF4ABE06DDF}" type="presOf" srcId="{E4D99DCE-75B8-4E2A-8D7F-CC2B7A7516A6}" destId="{93FEEDCC-7183-4F1A-BAC4-8605ED443546}" srcOrd="1" destOrd="0" presId="urn:microsoft.com/office/officeart/2005/8/layout/process1"/>
    <dgm:cxn modelId="{3D1BF450-234D-4F39-B366-CCC6693D71C4}" srcId="{EEF18BE5-0830-4E45-AD67-4D4446778E7E}" destId="{CD6ECEB3-7229-4DE0-90DD-E810D6A93DA2}" srcOrd="1" destOrd="0" parTransId="{AB1FBAD5-9CE9-4979-B63F-53B7099C1F30}" sibTransId="{C88CEB25-4934-433C-A031-7A1284C959DE}"/>
    <dgm:cxn modelId="{8E575082-DFF8-4E29-9AE9-3246BD5CC7AF}" type="presOf" srcId="{EEF18BE5-0830-4E45-AD67-4D4446778E7E}" destId="{DF0343E5-4A97-4997-90D9-46124721F781}" srcOrd="0" destOrd="0" presId="urn:microsoft.com/office/officeart/2005/8/layout/process1"/>
    <dgm:cxn modelId="{F26877AA-7EF2-4AB3-B88B-C30EA27EDDBE}" type="presOf" srcId="{E4D99DCE-75B8-4E2A-8D7F-CC2B7A7516A6}" destId="{419774DC-D466-4823-AEFB-1EA4B04E5ED2}" srcOrd="0" destOrd="0" presId="urn:microsoft.com/office/officeart/2005/8/layout/process1"/>
    <dgm:cxn modelId="{2B8134B5-F9D1-4245-8067-CEB705296ED9}" srcId="{EEF18BE5-0830-4E45-AD67-4D4446778E7E}" destId="{F6D794EA-65FF-4070-9D18-216B04673B47}" srcOrd="0" destOrd="0" parTransId="{670B169E-9220-45E8-9EFB-400B9261625C}" sibTransId="{E4D99DCE-75B8-4E2A-8D7F-CC2B7A7516A6}"/>
    <dgm:cxn modelId="{AC928DE6-B9CF-47E1-8206-8D7FFF581B4C}" type="presOf" srcId="{F6D794EA-65FF-4070-9D18-216B04673B47}" destId="{9D03439D-EAE1-4504-9E93-3D1A187C82D6}" srcOrd="0" destOrd="0" presId="urn:microsoft.com/office/officeart/2005/8/layout/process1"/>
    <dgm:cxn modelId="{A46268FB-4168-4E04-92F4-CF2324A7313C}" type="presOf" srcId="{CD6ECEB3-7229-4DE0-90DD-E810D6A93DA2}" destId="{955C1346-4D9A-4AEB-A886-BCF1E65A965B}" srcOrd="0" destOrd="0" presId="urn:microsoft.com/office/officeart/2005/8/layout/process1"/>
    <dgm:cxn modelId="{E5F255F5-CCDE-4CB0-800C-14F73B7B5C5C}" type="presParOf" srcId="{DF0343E5-4A97-4997-90D9-46124721F781}" destId="{9D03439D-EAE1-4504-9E93-3D1A187C82D6}" srcOrd="0" destOrd="0" presId="urn:microsoft.com/office/officeart/2005/8/layout/process1"/>
    <dgm:cxn modelId="{A002E951-5030-4156-9304-4594100F5EEC}" type="presParOf" srcId="{DF0343E5-4A97-4997-90D9-46124721F781}" destId="{419774DC-D466-4823-AEFB-1EA4B04E5ED2}" srcOrd="1" destOrd="0" presId="urn:microsoft.com/office/officeart/2005/8/layout/process1"/>
    <dgm:cxn modelId="{47832001-068C-4539-90D2-3B5E48ACE754}" type="presParOf" srcId="{419774DC-D466-4823-AEFB-1EA4B04E5ED2}" destId="{93FEEDCC-7183-4F1A-BAC4-8605ED443546}" srcOrd="0" destOrd="0" presId="urn:microsoft.com/office/officeart/2005/8/layout/process1"/>
    <dgm:cxn modelId="{2BCA8F84-446E-4D11-A63D-BF9CB7551799}" type="presParOf" srcId="{DF0343E5-4A97-4997-90D9-46124721F781}" destId="{955C1346-4D9A-4AEB-A886-BCF1E65A965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E64823-19FC-4E12-BB91-008DAEC8034F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3E9D85DA-55EC-4CCA-86A9-418E45DF0E28}">
      <dgm:prSet custT="1"/>
      <dgm:spPr/>
      <dgm:t>
        <a:bodyPr/>
        <a:lstStyle/>
        <a:p>
          <a:r>
            <a: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Кардио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хирург</a:t>
          </a:r>
          <a:endParaRPr lang="x-none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AAE2-75E5-487C-8774-FEA2425153FD}" type="parTrans" cxnId="{D3A80D83-E1FE-472E-962A-C99362D8E2EC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BAA9A-7E64-4A62-BE14-67D783778C81}" type="sibTrans" cxnId="{D3A80D83-E1FE-472E-962A-C99362D8E2EC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9DD67-4EF7-415E-9DCE-C62D3C3387FF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1483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05368-1289-40DB-AE74-E567FF7C54AB}" type="parTrans" cxnId="{381ABE63-C37F-4651-97DF-79FDFDB2E873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96ACB-61B0-402A-82EB-6E035A0DD715}" type="sibTrans" cxnId="{381ABE63-C37F-4651-97DF-79FDFDB2E873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C1FD5-4B19-4CEB-BE33-32D782FBF42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47728-D8CB-4ACA-9D91-D39D09076455}" type="parTrans" cxnId="{3F8AE0D3-6445-4745-8CE5-D503E770928E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EC790-773C-4D72-859B-004941242989}" type="sibTrans" cxnId="{3F8AE0D3-6445-4745-8CE5-D503E770928E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E82B9-9FCC-4ED0-A75B-76AF7901FC2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2781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90B99-D110-4C26-87DB-D72E6459D871}" type="parTrans" cxnId="{93956A45-FADF-47F2-8198-2B6874CE1566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1E3CB-108B-40A3-AA7A-FA39FAADC7A3}" type="sibTrans" cxnId="{93956A45-FADF-47F2-8198-2B6874CE1566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DF597-4C56-4B30-885C-92F101F5ADF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2533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58954-3AC9-4D0F-BC5F-AD5579189770}" type="parTrans" cxnId="{37B54F4C-C551-45FD-8C12-7BC9C761A47A}">
      <dgm:prSet/>
      <dgm:spPr/>
      <dgm:t>
        <a:bodyPr/>
        <a:lstStyle/>
        <a:p>
          <a:endParaRPr lang="x-none"/>
        </a:p>
      </dgm:t>
    </dgm:pt>
    <dgm:pt modelId="{B69550E6-2232-4063-80D2-C0A479E0BFED}" type="sibTrans" cxnId="{37B54F4C-C551-45FD-8C12-7BC9C761A47A}">
      <dgm:prSet/>
      <dgm:spPr/>
      <dgm:t>
        <a:bodyPr/>
        <a:lstStyle/>
        <a:p>
          <a:endParaRPr lang="x-none"/>
        </a:p>
      </dgm:t>
    </dgm:pt>
    <dgm:pt modelId="{34433187-5362-473F-8B08-B744DF5E2102}" type="pres">
      <dgm:prSet presAssocID="{3EE64823-19FC-4E12-BB91-008DAEC803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EBD4E-EA65-492F-8A26-6FFEA72F5EF3}" type="pres">
      <dgm:prSet presAssocID="{3E9D85DA-55EC-4CCA-86A9-418E45DF0E28}" presName="compNode" presStyleCnt="0"/>
      <dgm:spPr/>
    </dgm:pt>
    <dgm:pt modelId="{C8C8989A-65FB-40AA-A5EB-07CA027881E9}" type="pres">
      <dgm:prSet presAssocID="{3E9D85DA-55EC-4CCA-86A9-418E45DF0E28}" presName="aNode" presStyleLbl="bgShp" presStyleIdx="0" presStyleCnt="1" custLinFactNeighborX="49" custLinFactNeighborY="-7382"/>
      <dgm:spPr/>
      <dgm:t>
        <a:bodyPr/>
        <a:lstStyle/>
        <a:p>
          <a:endParaRPr lang="en-US"/>
        </a:p>
      </dgm:t>
    </dgm:pt>
    <dgm:pt modelId="{0006D48D-46F4-4E8B-93E5-C8CAF9ACC028}" type="pres">
      <dgm:prSet presAssocID="{3E9D85DA-55EC-4CCA-86A9-418E45DF0E28}" presName="textNode" presStyleLbl="bgShp" presStyleIdx="0" presStyleCnt="1"/>
      <dgm:spPr/>
      <dgm:t>
        <a:bodyPr/>
        <a:lstStyle/>
        <a:p>
          <a:endParaRPr lang="en-US"/>
        </a:p>
      </dgm:t>
    </dgm:pt>
    <dgm:pt modelId="{C02E83C1-2095-40E9-9BE1-D1B4D443A288}" type="pres">
      <dgm:prSet presAssocID="{3E9D85DA-55EC-4CCA-86A9-418E45DF0E28}" presName="compChildNode" presStyleCnt="0"/>
      <dgm:spPr/>
    </dgm:pt>
    <dgm:pt modelId="{0A5BCC3D-0F53-4708-9FB8-5CABEC63B8BC}" type="pres">
      <dgm:prSet presAssocID="{3E9D85DA-55EC-4CCA-86A9-418E45DF0E28}" presName="theInnerList" presStyleCnt="0"/>
      <dgm:spPr/>
    </dgm:pt>
    <dgm:pt modelId="{8AD0E618-75CF-4608-8C53-5D5B89C86B5E}" type="pres">
      <dgm:prSet presAssocID="{4059DD67-4EF7-415E-9DCE-C62D3C3387F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FF681-4D13-47EC-8F01-101758D5BBDB}" type="pres">
      <dgm:prSet presAssocID="{4059DD67-4EF7-415E-9DCE-C62D3C3387FF}" presName="aSpace2" presStyleCnt="0"/>
      <dgm:spPr/>
    </dgm:pt>
    <dgm:pt modelId="{A3EF8DF5-BBF6-42ED-AB28-B8CEC0739CE0}" type="pres">
      <dgm:prSet presAssocID="{DA2C1FD5-4B19-4CEB-BE33-32D782FBF42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F60FD-97D9-4348-84C0-2320380F58A6}" type="pres">
      <dgm:prSet presAssocID="{DA2C1FD5-4B19-4CEB-BE33-32D782FBF42B}" presName="aSpace2" presStyleCnt="0"/>
      <dgm:spPr/>
    </dgm:pt>
    <dgm:pt modelId="{20029DCE-849F-4DC5-9ED6-5BDD3E546E03}" type="pres">
      <dgm:prSet presAssocID="{D32DF597-4C56-4B30-885C-92F101F5ADF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7416D-EB48-4B23-B4CA-C1D8D653152A}" type="pres">
      <dgm:prSet presAssocID="{D32DF597-4C56-4B30-885C-92F101F5ADFB}" presName="aSpace2" presStyleCnt="0"/>
      <dgm:spPr/>
    </dgm:pt>
    <dgm:pt modelId="{A8E04C81-4345-451B-B6DD-7ACB29D0EDCA}" type="pres">
      <dgm:prSet presAssocID="{7C9E82B9-9FCC-4ED0-A75B-76AF7901FC2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EC4DC-E978-4CC9-955D-A3E6B33BB805}" type="presOf" srcId="{D32DF597-4C56-4B30-885C-92F101F5ADFB}" destId="{20029DCE-849F-4DC5-9ED6-5BDD3E546E03}" srcOrd="0" destOrd="0" presId="urn:microsoft.com/office/officeart/2005/8/layout/lProcess2"/>
    <dgm:cxn modelId="{93956A45-FADF-47F2-8198-2B6874CE1566}" srcId="{3E9D85DA-55EC-4CCA-86A9-418E45DF0E28}" destId="{7C9E82B9-9FCC-4ED0-A75B-76AF7901FC21}" srcOrd="3" destOrd="0" parTransId="{5F690B99-D110-4C26-87DB-D72E6459D871}" sibTransId="{FF31E3CB-108B-40A3-AA7A-FA39FAADC7A3}"/>
    <dgm:cxn modelId="{CCA15F19-1F69-49A6-B204-0C8F23976102}" type="presOf" srcId="{4059DD67-4EF7-415E-9DCE-C62D3C3387FF}" destId="{8AD0E618-75CF-4608-8C53-5D5B89C86B5E}" srcOrd="0" destOrd="0" presId="urn:microsoft.com/office/officeart/2005/8/layout/lProcess2"/>
    <dgm:cxn modelId="{8995DB0B-0D4A-48ED-8430-DC615CB40F5A}" type="presOf" srcId="{3EE64823-19FC-4E12-BB91-008DAEC8034F}" destId="{34433187-5362-473F-8B08-B744DF5E2102}" srcOrd="0" destOrd="0" presId="urn:microsoft.com/office/officeart/2005/8/layout/lProcess2"/>
    <dgm:cxn modelId="{381ABE63-C37F-4651-97DF-79FDFDB2E873}" srcId="{3E9D85DA-55EC-4CCA-86A9-418E45DF0E28}" destId="{4059DD67-4EF7-415E-9DCE-C62D3C3387FF}" srcOrd="0" destOrd="0" parTransId="{F0405368-1289-40DB-AE74-E567FF7C54AB}" sibTransId="{44596ACB-61B0-402A-82EB-6E035A0DD715}"/>
    <dgm:cxn modelId="{EF71451C-33E3-4E13-94A9-3C297D8674C4}" type="presOf" srcId="{3E9D85DA-55EC-4CCA-86A9-418E45DF0E28}" destId="{C8C8989A-65FB-40AA-A5EB-07CA027881E9}" srcOrd="0" destOrd="0" presId="urn:microsoft.com/office/officeart/2005/8/layout/lProcess2"/>
    <dgm:cxn modelId="{717CB615-B163-4BF3-A3DE-0BA69A13B0D2}" type="presOf" srcId="{3E9D85DA-55EC-4CCA-86A9-418E45DF0E28}" destId="{0006D48D-46F4-4E8B-93E5-C8CAF9ACC028}" srcOrd="1" destOrd="0" presId="urn:microsoft.com/office/officeart/2005/8/layout/lProcess2"/>
    <dgm:cxn modelId="{3F8AE0D3-6445-4745-8CE5-D503E770928E}" srcId="{3E9D85DA-55EC-4CCA-86A9-418E45DF0E28}" destId="{DA2C1FD5-4B19-4CEB-BE33-32D782FBF42B}" srcOrd="1" destOrd="0" parTransId="{19947728-D8CB-4ACA-9D91-D39D09076455}" sibTransId="{136EC790-773C-4D72-859B-004941242989}"/>
    <dgm:cxn modelId="{37B54F4C-C551-45FD-8C12-7BC9C761A47A}" srcId="{3E9D85DA-55EC-4CCA-86A9-418E45DF0E28}" destId="{D32DF597-4C56-4B30-885C-92F101F5ADFB}" srcOrd="2" destOrd="0" parTransId="{36758954-3AC9-4D0F-BC5F-AD5579189770}" sibTransId="{B69550E6-2232-4063-80D2-C0A479E0BFED}"/>
    <dgm:cxn modelId="{D3A80D83-E1FE-472E-962A-C99362D8E2EC}" srcId="{3EE64823-19FC-4E12-BB91-008DAEC8034F}" destId="{3E9D85DA-55EC-4CCA-86A9-418E45DF0E28}" srcOrd="0" destOrd="0" parTransId="{F2E8AAE2-75E5-487C-8774-FEA2425153FD}" sibTransId="{FCBBAA9A-7E64-4A62-BE14-67D783778C81}"/>
    <dgm:cxn modelId="{53B2689A-6DD6-4B0F-B8B8-01DF167323BE}" type="presOf" srcId="{DA2C1FD5-4B19-4CEB-BE33-32D782FBF42B}" destId="{A3EF8DF5-BBF6-42ED-AB28-B8CEC0739CE0}" srcOrd="0" destOrd="0" presId="urn:microsoft.com/office/officeart/2005/8/layout/lProcess2"/>
    <dgm:cxn modelId="{1E140DE1-2D2E-4022-83E1-744264C49780}" type="presOf" srcId="{7C9E82B9-9FCC-4ED0-A75B-76AF7901FC21}" destId="{A8E04C81-4345-451B-B6DD-7ACB29D0EDCA}" srcOrd="0" destOrd="0" presId="urn:microsoft.com/office/officeart/2005/8/layout/lProcess2"/>
    <dgm:cxn modelId="{81909669-E811-4B96-8D4D-248CA3F9EEBD}" type="presParOf" srcId="{34433187-5362-473F-8B08-B744DF5E2102}" destId="{0A4EBD4E-EA65-492F-8A26-6FFEA72F5EF3}" srcOrd="0" destOrd="0" presId="urn:microsoft.com/office/officeart/2005/8/layout/lProcess2"/>
    <dgm:cxn modelId="{3302C0C5-5DBF-4BF0-8CC1-4EA88D6B8829}" type="presParOf" srcId="{0A4EBD4E-EA65-492F-8A26-6FFEA72F5EF3}" destId="{C8C8989A-65FB-40AA-A5EB-07CA027881E9}" srcOrd="0" destOrd="0" presId="urn:microsoft.com/office/officeart/2005/8/layout/lProcess2"/>
    <dgm:cxn modelId="{F12374EF-1F12-45CD-83C6-F6898EA00040}" type="presParOf" srcId="{0A4EBD4E-EA65-492F-8A26-6FFEA72F5EF3}" destId="{0006D48D-46F4-4E8B-93E5-C8CAF9ACC028}" srcOrd="1" destOrd="0" presId="urn:microsoft.com/office/officeart/2005/8/layout/lProcess2"/>
    <dgm:cxn modelId="{AFF8913E-DFA5-4BAE-869B-A000C5E91FFB}" type="presParOf" srcId="{0A4EBD4E-EA65-492F-8A26-6FFEA72F5EF3}" destId="{C02E83C1-2095-40E9-9BE1-D1B4D443A288}" srcOrd="2" destOrd="0" presId="urn:microsoft.com/office/officeart/2005/8/layout/lProcess2"/>
    <dgm:cxn modelId="{2653AB1B-0FD3-4D42-9209-05671E614099}" type="presParOf" srcId="{C02E83C1-2095-40E9-9BE1-D1B4D443A288}" destId="{0A5BCC3D-0F53-4708-9FB8-5CABEC63B8BC}" srcOrd="0" destOrd="0" presId="urn:microsoft.com/office/officeart/2005/8/layout/lProcess2"/>
    <dgm:cxn modelId="{04221649-DE01-4144-A211-E5799B7CD6E7}" type="presParOf" srcId="{0A5BCC3D-0F53-4708-9FB8-5CABEC63B8BC}" destId="{8AD0E618-75CF-4608-8C53-5D5B89C86B5E}" srcOrd="0" destOrd="0" presId="urn:microsoft.com/office/officeart/2005/8/layout/lProcess2"/>
    <dgm:cxn modelId="{CECEC0BC-1FB0-43F3-BB5D-82C03282A12C}" type="presParOf" srcId="{0A5BCC3D-0F53-4708-9FB8-5CABEC63B8BC}" destId="{0F0FF681-4D13-47EC-8F01-101758D5BBDB}" srcOrd="1" destOrd="0" presId="urn:microsoft.com/office/officeart/2005/8/layout/lProcess2"/>
    <dgm:cxn modelId="{49D82194-BC99-4877-BFCD-D4FF85C9E983}" type="presParOf" srcId="{0A5BCC3D-0F53-4708-9FB8-5CABEC63B8BC}" destId="{A3EF8DF5-BBF6-42ED-AB28-B8CEC0739CE0}" srcOrd="2" destOrd="0" presId="urn:microsoft.com/office/officeart/2005/8/layout/lProcess2"/>
    <dgm:cxn modelId="{FE7ABB29-A06E-40BE-9602-EA85CCF5972D}" type="presParOf" srcId="{0A5BCC3D-0F53-4708-9FB8-5CABEC63B8BC}" destId="{BA6F60FD-97D9-4348-84C0-2320380F58A6}" srcOrd="3" destOrd="0" presId="urn:microsoft.com/office/officeart/2005/8/layout/lProcess2"/>
    <dgm:cxn modelId="{08E6595D-BB4A-4785-BE91-32CA24715EA4}" type="presParOf" srcId="{0A5BCC3D-0F53-4708-9FB8-5CABEC63B8BC}" destId="{20029DCE-849F-4DC5-9ED6-5BDD3E546E03}" srcOrd="4" destOrd="0" presId="urn:microsoft.com/office/officeart/2005/8/layout/lProcess2"/>
    <dgm:cxn modelId="{9148490C-66BB-45C0-92B9-8A3F49B4B943}" type="presParOf" srcId="{0A5BCC3D-0F53-4708-9FB8-5CABEC63B8BC}" destId="{C2C7416D-EB48-4B23-B4CA-C1D8D653152A}" srcOrd="5" destOrd="0" presId="urn:microsoft.com/office/officeart/2005/8/layout/lProcess2"/>
    <dgm:cxn modelId="{80BB1475-7719-4042-93E8-BA8F420EF4BC}" type="presParOf" srcId="{0A5BCC3D-0F53-4708-9FB8-5CABEC63B8BC}" destId="{A8E04C81-4345-451B-B6DD-7ACB29D0EDC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64823-19FC-4E12-BB91-008DAEC8034F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3E9D85DA-55EC-4CCA-86A9-418E45DF0E28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Детский к</a:t>
          </a:r>
          <a:r>
            <a: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ардио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хирург</a:t>
          </a:r>
          <a:endParaRPr lang="x-none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AAE2-75E5-487C-8774-FEA2425153FD}" type="parTrans" cxnId="{D3A80D83-E1FE-472E-962A-C99362D8E2EC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BAA9A-7E64-4A62-BE14-67D783778C81}" type="sibTrans" cxnId="{D3A80D83-E1FE-472E-962A-C99362D8E2EC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9DD67-4EF7-415E-9DCE-C62D3C3387FF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1317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05368-1289-40DB-AE74-E567FF7C54AB}" type="parTrans" cxnId="{381ABE63-C37F-4651-97DF-79FDFDB2E873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96ACB-61B0-402A-82EB-6E035A0DD715}" type="sibTrans" cxnId="{381ABE63-C37F-4651-97DF-79FDFDB2E873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C1FD5-4B19-4CEB-BE33-32D782FBF42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1247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47728-D8CB-4ACA-9D91-D39D09076455}" type="parTrans" cxnId="{3F8AE0D3-6445-4745-8CE5-D503E770928E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EC790-773C-4D72-859B-004941242989}" type="sibTrans" cxnId="{3F8AE0D3-6445-4745-8CE5-D503E770928E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E82B9-9FCC-4ED0-A75B-76AF7901FC2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1377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90B99-D110-4C26-87DB-D72E6459D871}" type="parTrans" cxnId="{93956A45-FADF-47F2-8198-2B6874CE1566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1E3CB-108B-40A3-AA7A-FA39FAADC7A3}" type="sibTrans" cxnId="{93956A45-FADF-47F2-8198-2B6874CE1566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41ABE-05D4-4A11-A4F3-660846ED4C09}">
      <dgm:prSet/>
      <dgm:spPr/>
      <dgm:t>
        <a:bodyPr/>
        <a:lstStyle/>
        <a:p>
          <a:r>
            <a:rPr lang="ru-RU" dirty="0"/>
            <a:t>1431</a:t>
          </a:r>
          <a:endParaRPr lang="x-none" dirty="0"/>
        </a:p>
      </dgm:t>
    </dgm:pt>
    <dgm:pt modelId="{4EBF6457-AFAA-41AC-A85A-1654EA39CACE}" type="parTrans" cxnId="{EC6CB1D3-491A-4557-8D98-AA1F36C42AC3}">
      <dgm:prSet/>
      <dgm:spPr/>
      <dgm:t>
        <a:bodyPr/>
        <a:lstStyle/>
        <a:p>
          <a:endParaRPr lang="x-none"/>
        </a:p>
      </dgm:t>
    </dgm:pt>
    <dgm:pt modelId="{1B07FFE9-57DD-4DEB-A7FB-8C055A5E7AE6}" type="sibTrans" cxnId="{EC6CB1D3-491A-4557-8D98-AA1F36C42AC3}">
      <dgm:prSet/>
      <dgm:spPr/>
      <dgm:t>
        <a:bodyPr/>
        <a:lstStyle/>
        <a:p>
          <a:endParaRPr lang="x-none"/>
        </a:p>
      </dgm:t>
    </dgm:pt>
    <dgm:pt modelId="{34433187-5362-473F-8B08-B744DF5E2102}" type="pres">
      <dgm:prSet presAssocID="{3EE64823-19FC-4E12-BB91-008DAEC803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EBD4E-EA65-492F-8A26-6FFEA72F5EF3}" type="pres">
      <dgm:prSet presAssocID="{3E9D85DA-55EC-4CCA-86A9-418E45DF0E28}" presName="compNode" presStyleCnt="0"/>
      <dgm:spPr/>
    </dgm:pt>
    <dgm:pt modelId="{C8C8989A-65FB-40AA-A5EB-07CA027881E9}" type="pres">
      <dgm:prSet presAssocID="{3E9D85DA-55EC-4CCA-86A9-418E45DF0E28}" presName="aNode" presStyleLbl="bgShp" presStyleIdx="0" presStyleCnt="1" custLinFactNeighborX="5910" custLinFactNeighborY="2282"/>
      <dgm:spPr/>
      <dgm:t>
        <a:bodyPr/>
        <a:lstStyle/>
        <a:p>
          <a:endParaRPr lang="en-US"/>
        </a:p>
      </dgm:t>
    </dgm:pt>
    <dgm:pt modelId="{0006D48D-46F4-4E8B-93E5-C8CAF9ACC028}" type="pres">
      <dgm:prSet presAssocID="{3E9D85DA-55EC-4CCA-86A9-418E45DF0E28}" presName="textNode" presStyleLbl="bgShp" presStyleIdx="0" presStyleCnt="1"/>
      <dgm:spPr/>
      <dgm:t>
        <a:bodyPr/>
        <a:lstStyle/>
        <a:p>
          <a:endParaRPr lang="en-US"/>
        </a:p>
      </dgm:t>
    </dgm:pt>
    <dgm:pt modelId="{C02E83C1-2095-40E9-9BE1-D1B4D443A288}" type="pres">
      <dgm:prSet presAssocID="{3E9D85DA-55EC-4CCA-86A9-418E45DF0E28}" presName="compChildNode" presStyleCnt="0"/>
      <dgm:spPr/>
    </dgm:pt>
    <dgm:pt modelId="{0A5BCC3D-0F53-4708-9FB8-5CABEC63B8BC}" type="pres">
      <dgm:prSet presAssocID="{3E9D85DA-55EC-4CCA-86A9-418E45DF0E28}" presName="theInnerList" presStyleCnt="0"/>
      <dgm:spPr/>
    </dgm:pt>
    <dgm:pt modelId="{8AD0E618-75CF-4608-8C53-5D5B89C86B5E}" type="pres">
      <dgm:prSet presAssocID="{4059DD67-4EF7-415E-9DCE-C62D3C3387F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FF681-4D13-47EC-8F01-101758D5BBDB}" type="pres">
      <dgm:prSet presAssocID="{4059DD67-4EF7-415E-9DCE-C62D3C3387FF}" presName="aSpace2" presStyleCnt="0"/>
      <dgm:spPr/>
    </dgm:pt>
    <dgm:pt modelId="{A3EF8DF5-BBF6-42ED-AB28-B8CEC0739CE0}" type="pres">
      <dgm:prSet presAssocID="{DA2C1FD5-4B19-4CEB-BE33-32D782FBF42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F60FD-97D9-4348-84C0-2320380F58A6}" type="pres">
      <dgm:prSet presAssocID="{DA2C1FD5-4B19-4CEB-BE33-32D782FBF42B}" presName="aSpace2" presStyleCnt="0"/>
      <dgm:spPr/>
    </dgm:pt>
    <dgm:pt modelId="{A8E04C81-4345-451B-B6DD-7ACB29D0EDCA}" type="pres">
      <dgm:prSet presAssocID="{7C9E82B9-9FCC-4ED0-A75B-76AF7901FC2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7D541-4878-4371-B5DF-48C761AAF5E4}" type="pres">
      <dgm:prSet presAssocID="{7C9E82B9-9FCC-4ED0-A75B-76AF7901FC21}" presName="aSpace2" presStyleCnt="0"/>
      <dgm:spPr/>
    </dgm:pt>
    <dgm:pt modelId="{BC716DBB-1D2D-44FC-A4D6-06FB6B9FA391}" type="pres">
      <dgm:prSet presAssocID="{1DD41ABE-05D4-4A11-A4F3-660846ED4C0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56A45-FADF-47F2-8198-2B6874CE1566}" srcId="{3E9D85DA-55EC-4CCA-86A9-418E45DF0E28}" destId="{7C9E82B9-9FCC-4ED0-A75B-76AF7901FC21}" srcOrd="2" destOrd="0" parTransId="{5F690B99-D110-4C26-87DB-D72E6459D871}" sibTransId="{FF31E3CB-108B-40A3-AA7A-FA39FAADC7A3}"/>
    <dgm:cxn modelId="{CCA15F19-1F69-49A6-B204-0C8F23976102}" type="presOf" srcId="{4059DD67-4EF7-415E-9DCE-C62D3C3387FF}" destId="{8AD0E618-75CF-4608-8C53-5D5B89C86B5E}" srcOrd="0" destOrd="0" presId="urn:microsoft.com/office/officeart/2005/8/layout/lProcess2"/>
    <dgm:cxn modelId="{7D3EB25F-786B-4AB7-8B2D-03CCD734B673}" type="presOf" srcId="{1DD41ABE-05D4-4A11-A4F3-660846ED4C09}" destId="{BC716DBB-1D2D-44FC-A4D6-06FB6B9FA391}" srcOrd="0" destOrd="0" presId="urn:microsoft.com/office/officeart/2005/8/layout/lProcess2"/>
    <dgm:cxn modelId="{8995DB0B-0D4A-48ED-8430-DC615CB40F5A}" type="presOf" srcId="{3EE64823-19FC-4E12-BB91-008DAEC8034F}" destId="{34433187-5362-473F-8B08-B744DF5E2102}" srcOrd="0" destOrd="0" presId="urn:microsoft.com/office/officeart/2005/8/layout/lProcess2"/>
    <dgm:cxn modelId="{381ABE63-C37F-4651-97DF-79FDFDB2E873}" srcId="{3E9D85DA-55EC-4CCA-86A9-418E45DF0E28}" destId="{4059DD67-4EF7-415E-9DCE-C62D3C3387FF}" srcOrd="0" destOrd="0" parTransId="{F0405368-1289-40DB-AE74-E567FF7C54AB}" sibTransId="{44596ACB-61B0-402A-82EB-6E035A0DD715}"/>
    <dgm:cxn modelId="{EF71451C-33E3-4E13-94A9-3C297D8674C4}" type="presOf" srcId="{3E9D85DA-55EC-4CCA-86A9-418E45DF0E28}" destId="{C8C8989A-65FB-40AA-A5EB-07CA027881E9}" srcOrd="0" destOrd="0" presId="urn:microsoft.com/office/officeart/2005/8/layout/lProcess2"/>
    <dgm:cxn modelId="{717CB615-B163-4BF3-A3DE-0BA69A13B0D2}" type="presOf" srcId="{3E9D85DA-55EC-4CCA-86A9-418E45DF0E28}" destId="{0006D48D-46F4-4E8B-93E5-C8CAF9ACC028}" srcOrd="1" destOrd="0" presId="urn:microsoft.com/office/officeart/2005/8/layout/lProcess2"/>
    <dgm:cxn modelId="{3F8AE0D3-6445-4745-8CE5-D503E770928E}" srcId="{3E9D85DA-55EC-4CCA-86A9-418E45DF0E28}" destId="{DA2C1FD5-4B19-4CEB-BE33-32D782FBF42B}" srcOrd="1" destOrd="0" parTransId="{19947728-D8CB-4ACA-9D91-D39D09076455}" sibTransId="{136EC790-773C-4D72-859B-004941242989}"/>
    <dgm:cxn modelId="{D3A80D83-E1FE-472E-962A-C99362D8E2EC}" srcId="{3EE64823-19FC-4E12-BB91-008DAEC8034F}" destId="{3E9D85DA-55EC-4CCA-86A9-418E45DF0E28}" srcOrd="0" destOrd="0" parTransId="{F2E8AAE2-75E5-487C-8774-FEA2425153FD}" sibTransId="{FCBBAA9A-7E64-4A62-BE14-67D783778C81}"/>
    <dgm:cxn modelId="{EC6CB1D3-491A-4557-8D98-AA1F36C42AC3}" srcId="{3E9D85DA-55EC-4CCA-86A9-418E45DF0E28}" destId="{1DD41ABE-05D4-4A11-A4F3-660846ED4C09}" srcOrd="3" destOrd="0" parTransId="{4EBF6457-AFAA-41AC-A85A-1654EA39CACE}" sibTransId="{1B07FFE9-57DD-4DEB-A7FB-8C055A5E7AE6}"/>
    <dgm:cxn modelId="{53B2689A-6DD6-4B0F-B8B8-01DF167323BE}" type="presOf" srcId="{DA2C1FD5-4B19-4CEB-BE33-32D782FBF42B}" destId="{A3EF8DF5-BBF6-42ED-AB28-B8CEC0739CE0}" srcOrd="0" destOrd="0" presId="urn:microsoft.com/office/officeart/2005/8/layout/lProcess2"/>
    <dgm:cxn modelId="{1E140DE1-2D2E-4022-83E1-744264C49780}" type="presOf" srcId="{7C9E82B9-9FCC-4ED0-A75B-76AF7901FC21}" destId="{A8E04C81-4345-451B-B6DD-7ACB29D0EDCA}" srcOrd="0" destOrd="0" presId="urn:microsoft.com/office/officeart/2005/8/layout/lProcess2"/>
    <dgm:cxn modelId="{81909669-E811-4B96-8D4D-248CA3F9EEBD}" type="presParOf" srcId="{34433187-5362-473F-8B08-B744DF5E2102}" destId="{0A4EBD4E-EA65-492F-8A26-6FFEA72F5EF3}" srcOrd="0" destOrd="0" presId="urn:microsoft.com/office/officeart/2005/8/layout/lProcess2"/>
    <dgm:cxn modelId="{3302C0C5-5DBF-4BF0-8CC1-4EA88D6B8829}" type="presParOf" srcId="{0A4EBD4E-EA65-492F-8A26-6FFEA72F5EF3}" destId="{C8C8989A-65FB-40AA-A5EB-07CA027881E9}" srcOrd="0" destOrd="0" presId="urn:microsoft.com/office/officeart/2005/8/layout/lProcess2"/>
    <dgm:cxn modelId="{F12374EF-1F12-45CD-83C6-F6898EA00040}" type="presParOf" srcId="{0A4EBD4E-EA65-492F-8A26-6FFEA72F5EF3}" destId="{0006D48D-46F4-4E8B-93E5-C8CAF9ACC028}" srcOrd="1" destOrd="0" presId="urn:microsoft.com/office/officeart/2005/8/layout/lProcess2"/>
    <dgm:cxn modelId="{AFF8913E-DFA5-4BAE-869B-A000C5E91FFB}" type="presParOf" srcId="{0A4EBD4E-EA65-492F-8A26-6FFEA72F5EF3}" destId="{C02E83C1-2095-40E9-9BE1-D1B4D443A288}" srcOrd="2" destOrd="0" presId="urn:microsoft.com/office/officeart/2005/8/layout/lProcess2"/>
    <dgm:cxn modelId="{2653AB1B-0FD3-4D42-9209-05671E614099}" type="presParOf" srcId="{C02E83C1-2095-40E9-9BE1-D1B4D443A288}" destId="{0A5BCC3D-0F53-4708-9FB8-5CABEC63B8BC}" srcOrd="0" destOrd="0" presId="urn:microsoft.com/office/officeart/2005/8/layout/lProcess2"/>
    <dgm:cxn modelId="{04221649-DE01-4144-A211-E5799B7CD6E7}" type="presParOf" srcId="{0A5BCC3D-0F53-4708-9FB8-5CABEC63B8BC}" destId="{8AD0E618-75CF-4608-8C53-5D5B89C86B5E}" srcOrd="0" destOrd="0" presId="urn:microsoft.com/office/officeart/2005/8/layout/lProcess2"/>
    <dgm:cxn modelId="{CECEC0BC-1FB0-43F3-BB5D-82C03282A12C}" type="presParOf" srcId="{0A5BCC3D-0F53-4708-9FB8-5CABEC63B8BC}" destId="{0F0FF681-4D13-47EC-8F01-101758D5BBDB}" srcOrd="1" destOrd="0" presId="urn:microsoft.com/office/officeart/2005/8/layout/lProcess2"/>
    <dgm:cxn modelId="{49D82194-BC99-4877-BFCD-D4FF85C9E983}" type="presParOf" srcId="{0A5BCC3D-0F53-4708-9FB8-5CABEC63B8BC}" destId="{A3EF8DF5-BBF6-42ED-AB28-B8CEC0739CE0}" srcOrd="2" destOrd="0" presId="urn:microsoft.com/office/officeart/2005/8/layout/lProcess2"/>
    <dgm:cxn modelId="{FE7ABB29-A06E-40BE-9602-EA85CCF5972D}" type="presParOf" srcId="{0A5BCC3D-0F53-4708-9FB8-5CABEC63B8BC}" destId="{BA6F60FD-97D9-4348-84C0-2320380F58A6}" srcOrd="3" destOrd="0" presId="urn:microsoft.com/office/officeart/2005/8/layout/lProcess2"/>
    <dgm:cxn modelId="{80BB1475-7719-4042-93E8-BA8F420EF4BC}" type="presParOf" srcId="{0A5BCC3D-0F53-4708-9FB8-5CABEC63B8BC}" destId="{A8E04C81-4345-451B-B6DD-7ACB29D0EDCA}" srcOrd="4" destOrd="0" presId="urn:microsoft.com/office/officeart/2005/8/layout/lProcess2"/>
    <dgm:cxn modelId="{C03E97FF-8EA7-44B3-B9C2-4B80B94A8C7D}" type="presParOf" srcId="{0A5BCC3D-0F53-4708-9FB8-5CABEC63B8BC}" destId="{B1C7D541-4878-4371-B5DF-48C761AAF5E4}" srcOrd="5" destOrd="0" presId="urn:microsoft.com/office/officeart/2005/8/layout/lProcess2"/>
    <dgm:cxn modelId="{C993BBDB-AF45-4401-8C5A-69D8F25C54DE}" type="presParOf" srcId="{0A5BCC3D-0F53-4708-9FB8-5CABEC63B8BC}" destId="{BC716DBB-1D2D-44FC-A4D6-06FB6B9FA39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64823-19FC-4E12-BB91-008DAEC8034F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3E9D85DA-55EC-4CCA-86A9-418E45DF0E28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Детский </a:t>
          </a:r>
          <a:r>
            <a: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кардиолог</a:t>
          </a:r>
        </a:p>
      </dgm:t>
    </dgm:pt>
    <dgm:pt modelId="{F2E8AAE2-75E5-487C-8774-FEA2425153FD}" type="parTrans" cxnId="{D3A80D83-E1FE-472E-962A-C99362D8E2EC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BAA9A-7E64-4A62-BE14-67D783778C81}" type="sibTrans" cxnId="{D3A80D83-E1FE-472E-962A-C99362D8E2EC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9DD67-4EF7-415E-9DCE-C62D3C3387FF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777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05368-1289-40DB-AE74-E567FF7C54AB}" type="parTrans" cxnId="{381ABE63-C37F-4651-97DF-79FDFDB2E873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96ACB-61B0-402A-82EB-6E035A0DD715}" type="sibTrans" cxnId="{381ABE63-C37F-4651-97DF-79FDFDB2E873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C1FD5-4B19-4CEB-BE33-32D782FBF42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2415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47728-D8CB-4ACA-9D91-D39D09076455}" type="parTrans" cxnId="{3F8AE0D3-6445-4745-8CE5-D503E770928E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EC790-773C-4D72-859B-004941242989}" type="sibTrans" cxnId="{3F8AE0D3-6445-4745-8CE5-D503E770928E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E82B9-9FCC-4ED0-A75B-76AF7901FC2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2055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90B99-D110-4C26-87DB-D72E6459D871}" type="parTrans" cxnId="{93956A45-FADF-47F2-8198-2B6874CE1566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1E3CB-108B-40A3-AA7A-FA39FAADC7A3}" type="sibTrans" cxnId="{93956A45-FADF-47F2-8198-2B6874CE1566}">
      <dgm:prSet/>
      <dgm:spPr/>
      <dgm:t>
        <a:bodyPr/>
        <a:lstStyle/>
        <a:p>
          <a:endParaRPr lang="x-none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A7083-346A-4A66-BBFD-0A4A1BF0ED4D}">
      <dgm:prSet/>
      <dgm:spPr/>
      <dgm:t>
        <a:bodyPr/>
        <a:lstStyle/>
        <a:p>
          <a:r>
            <a:rPr lang="ru-RU" dirty="0"/>
            <a:t>1942</a:t>
          </a:r>
          <a:endParaRPr lang="x-none" dirty="0"/>
        </a:p>
      </dgm:t>
    </dgm:pt>
    <dgm:pt modelId="{A8E60ACD-6AEE-4EA8-9787-94FC1096BEDA}" type="sibTrans" cxnId="{37843729-9241-4BAF-B065-49063B46C37F}">
      <dgm:prSet/>
      <dgm:spPr/>
      <dgm:t>
        <a:bodyPr/>
        <a:lstStyle/>
        <a:p>
          <a:endParaRPr lang="x-none"/>
        </a:p>
      </dgm:t>
    </dgm:pt>
    <dgm:pt modelId="{E59F188E-FC98-4D18-B291-70B1FCD4A748}" type="parTrans" cxnId="{37843729-9241-4BAF-B065-49063B46C37F}">
      <dgm:prSet/>
      <dgm:spPr/>
      <dgm:t>
        <a:bodyPr/>
        <a:lstStyle/>
        <a:p>
          <a:endParaRPr lang="x-none"/>
        </a:p>
      </dgm:t>
    </dgm:pt>
    <dgm:pt modelId="{34433187-5362-473F-8B08-B744DF5E2102}" type="pres">
      <dgm:prSet presAssocID="{3EE64823-19FC-4E12-BB91-008DAEC803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EBD4E-EA65-492F-8A26-6FFEA72F5EF3}" type="pres">
      <dgm:prSet presAssocID="{3E9D85DA-55EC-4CCA-86A9-418E45DF0E28}" presName="compNode" presStyleCnt="0"/>
      <dgm:spPr/>
    </dgm:pt>
    <dgm:pt modelId="{C8C8989A-65FB-40AA-A5EB-07CA027881E9}" type="pres">
      <dgm:prSet presAssocID="{3E9D85DA-55EC-4CCA-86A9-418E45DF0E28}" presName="aNode" presStyleLbl="bgShp" presStyleIdx="0" presStyleCnt="1" custLinFactNeighborX="-2978" custLinFactNeighborY="-35503"/>
      <dgm:spPr/>
      <dgm:t>
        <a:bodyPr/>
        <a:lstStyle/>
        <a:p>
          <a:endParaRPr lang="en-US"/>
        </a:p>
      </dgm:t>
    </dgm:pt>
    <dgm:pt modelId="{0006D48D-46F4-4E8B-93E5-C8CAF9ACC028}" type="pres">
      <dgm:prSet presAssocID="{3E9D85DA-55EC-4CCA-86A9-418E45DF0E28}" presName="textNode" presStyleLbl="bgShp" presStyleIdx="0" presStyleCnt="1"/>
      <dgm:spPr/>
      <dgm:t>
        <a:bodyPr/>
        <a:lstStyle/>
        <a:p>
          <a:endParaRPr lang="en-US"/>
        </a:p>
      </dgm:t>
    </dgm:pt>
    <dgm:pt modelId="{C02E83C1-2095-40E9-9BE1-D1B4D443A288}" type="pres">
      <dgm:prSet presAssocID="{3E9D85DA-55EC-4CCA-86A9-418E45DF0E28}" presName="compChildNode" presStyleCnt="0"/>
      <dgm:spPr/>
    </dgm:pt>
    <dgm:pt modelId="{0A5BCC3D-0F53-4708-9FB8-5CABEC63B8BC}" type="pres">
      <dgm:prSet presAssocID="{3E9D85DA-55EC-4CCA-86A9-418E45DF0E28}" presName="theInnerList" presStyleCnt="0"/>
      <dgm:spPr/>
    </dgm:pt>
    <dgm:pt modelId="{8AD0E618-75CF-4608-8C53-5D5B89C86B5E}" type="pres">
      <dgm:prSet presAssocID="{4059DD67-4EF7-415E-9DCE-C62D3C3387F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FF681-4D13-47EC-8F01-101758D5BBDB}" type="pres">
      <dgm:prSet presAssocID="{4059DD67-4EF7-415E-9DCE-C62D3C3387FF}" presName="aSpace2" presStyleCnt="0"/>
      <dgm:spPr/>
    </dgm:pt>
    <dgm:pt modelId="{A3EF8DF5-BBF6-42ED-AB28-B8CEC0739CE0}" type="pres">
      <dgm:prSet presAssocID="{DA2C1FD5-4B19-4CEB-BE33-32D782FBF42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F60FD-97D9-4348-84C0-2320380F58A6}" type="pres">
      <dgm:prSet presAssocID="{DA2C1FD5-4B19-4CEB-BE33-32D782FBF42B}" presName="aSpace2" presStyleCnt="0"/>
      <dgm:spPr/>
    </dgm:pt>
    <dgm:pt modelId="{A8E04C81-4345-451B-B6DD-7ACB29D0EDCA}" type="pres">
      <dgm:prSet presAssocID="{7C9E82B9-9FCC-4ED0-A75B-76AF7901FC2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1CC0-1F5A-46A5-8A36-2019832B9323}" type="pres">
      <dgm:prSet presAssocID="{7C9E82B9-9FCC-4ED0-A75B-76AF7901FC21}" presName="aSpace2" presStyleCnt="0"/>
      <dgm:spPr/>
    </dgm:pt>
    <dgm:pt modelId="{D2F39545-EA3E-4933-9521-2B83471C8482}" type="pres">
      <dgm:prSet presAssocID="{B90A7083-346A-4A66-BBFD-0A4A1BF0ED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56A45-FADF-47F2-8198-2B6874CE1566}" srcId="{3E9D85DA-55EC-4CCA-86A9-418E45DF0E28}" destId="{7C9E82B9-9FCC-4ED0-A75B-76AF7901FC21}" srcOrd="2" destOrd="0" parTransId="{5F690B99-D110-4C26-87DB-D72E6459D871}" sibTransId="{FF31E3CB-108B-40A3-AA7A-FA39FAADC7A3}"/>
    <dgm:cxn modelId="{CCA15F19-1F69-49A6-B204-0C8F23976102}" type="presOf" srcId="{4059DD67-4EF7-415E-9DCE-C62D3C3387FF}" destId="{8AD0E618-75CF-4608-8C53-5D5B89C86B5E}" srcOrd="0" destOrd="0" presId="urn:microsoft.com/office/officeart/2005/8/layout/lProcess2"/>
    <dgm:cxn modelId="{8995DB0B-0D4A-48ED-8430-DC615CB40F5A}" type="presOf" srcId="{3EE64823-19FC-4E12-BB91-008DAEC8034F}" destId="{34433187-5362-473F-8B08-B744DF5E2102}" srcOrd="0" destOrd="0" presId="urn:microsoft.com/office/officeart/2005/8/layout/lProcess2"/>
    <dgm:cxn modelId="{37843729-9241-4BAF-B065-49063B46C37F}" srcId="{3E9D85DA-55EC-4CCA-86A9-418E45DF0E28}" destId="{B90A7083-346A-4A66-BBFD-0A4A1BF0ED4D}" srcOrd="3" destOrd="0" parTransId="{E59F188E-FC98-4D18-B291-70B1FCD4A748}" sibTransId="{A8E60ACD-6AEE-4EA8-9787-94FC1096BEDA}"/>
    <dgm:cxn modelId="{381ABE63-C37F-4651-97DF-79FDFDB2E873}" srcId="{3E9D85DA-55EC-4CCA-86A9-418E45DF0E28}" destId="{4059DD67-4EF7-415E-9DCE-C62D3C3387FF}" srcOrd="0" destOrd="0" parTransId="{F0405368-1289-40DB-AE74-E567FF7C54AB}" sibTransId="{44596ACB-61B0-402A-82EB-6E035A0DD715}"/>
    <dgm:cxn modelId="{EF71451C-33E3-4E13-94A9-3C297D8674C4}" type="presOf" srcId="{3E9D85DA-55EC-4CCA-86A9-418E45DF0E28}" destId="{C8C8989A-65FB-40AA-A5EB-07CA027881E9}" srcOrd="0" destOrd="0" presId="urn:microsoft.com/office/officeart/2005/8/layout/lProcess2"/>
    <dgm:cxn modelId="{717CB615-B163-4BF3-A3DE-0BA69A13B0D2}" type="presOf" srcId="{3E9D85DA-55EC-4CCA-86A9-418E45DF0E28}" destId="{0006D48D-46F4-4E8B-93E5-C8CAF9ACC028}" srcOrd="1" destOrd="0" presId="urn:microsoft.com/office/officeart/2005/8/layout/lProcess2"/>
    <dgm:cxn modelId="{36E1243A-9966-4E60-92BE-49AD46C1BF8A}" type="presOf" srcId="{B90A7083-346A-4A66-BBFD-0A4A1BF0ED4D}" destId="{D2F39545-EA3E-4933-9521-2B83471C8482}" srcOrd="0" destOrd="0" presId="urn:microsoft.com/office/officeart/2005/8/layout/lProcess2"/>
    <dgm:cxn modelId="{3F8AE0D3-6445-4745-8CE5-D503E770928E}" srcId="{3E9D85DA-55EC-4CCA-86A9-418E45DF0E28}" destId="{DA2C1FD5-4B19-4CEB-BE33-32D782FBF42B}" srcOrd="1" destOrd="0" parTransId="{19947728-D8CB-4ACA-9D91-D39D09076455}" sibTransId="{136EC790-773C-4D72-859B-004941242989}"/>
    <dgm:cxn modelId="{D3A80D83-E1FE-472E-962A-C99362D8E2EC}" srcId="{3EE64823-19FC-4E12-BB91-008DAEC8034F}" destId="{3E9D85DA-55EC-4CCA-86A9-418E45DF0E28}" srcOrd="0" destOrd="0" parTransId="{F2E8AAE2-75E5-487C-8774-FEA2425153FD}" sibTransId="{FCBBAA9A-7E64-4A62-BE14-67D783778C81}"/>
    <dgm:cxn modelId="{53B2689A-6DD6-4B0F-B8B8-01DF167323BE}" type="presOf" srcId="{DA2C1FD5-4B19-4CEB-BE33-32D782FBF42B}" destId="{A3EF8DF5-BBF6-42ED-AB28-B8CEC0739CE0}" srcOrd="0" destOrd="0" presId="urn:microsoft.com/office/officeart/2005/8/layout/lProcess2"/>
    <dgm:cxn modelId="{1E140DE1-2D2E-4022-83E1-744264C49780}" type="presOf" srcId="{7C9E82B9-9FCC-4ED0-A75B-76AF7901FC21}" destId="{A8E04C81-4345-451B-B6DD-7ACB29D0EDCA}" srcOrd="0" destOrd="0" presId="urn:microsoft.com/office/officeart/2005/8/layout/lProcess2"/>
    <dgm:cxn modelId="{81909669-E811-4B96-8D4D-248CA3F9EEBD}" type="presParOf" srcId="{34433187-5362-473F-8B08-B744DF5E2102}" destId="{0A4EBD4E-EA65-492F-8A26-6FFEA72F5EF3}" srcOrd="0" destOrd="0" presId="urn:microsoft.com/office/officeart/2005/8/layout/lProcess2"/>
    <dgm:cxn modelId="{3302C0C5-5DBF-4BF0-8CC1-4EA88D6B8829}" type="presParOf" srcId="{0A4EBD4E-EA65-492F-8A26-6FFEA72F5EF3}" destId="{C8C8989A-65FB-40AA-A5EB-07CA027881E9}" srcOrd="0" destOrd="0" presId="urn:microsoft.com/office/officeart/2005/8/layout/lProcess2"/>
    <dgm:cxn modelId="{F12374EF-1F12-45CD-83C6-F6898EA00040}" type="presParOf" srcId="{0A4EBD4E-EA65-492F-8A26-6FFEA72F5EF3}" destId="{0006D48D-46F4-4E8B-93E5-C8CAF9ACC028}" srcOrd="1" destOrd="0" presId="urn:microsoft.com/office/officeart/2005/8/layout/lProcess2"/>
    <dgm:cxn modelId="{AFF8913E-DFA5-4BAE-869B-A000C5E91FFB}" type="presParOf" srcId="{0A4EBD4E-EA65-492F-8A26-6FFEA72F5EF3}" destId="{C02E83C1-2095-40E9-9BE1-D1B4D443A288}" srcOrd="2" destOrd="0" presId="urn:microsoft.com/office/officeart/2005/8/layout/lProcess2"/>
    <dgm:cxn modelId="{2653AB1B-0FD3-4D42-9209-05671E614099}" type="presParOf" srcId="{C02E83C1-2095-40E9-9BE1-D1B4D443A288}" destId="{0A5BCC3D-0F53-4708-9FB8-5CABEC63B8BC}" srcOrd="0" destOrd="0" presId="urn:microsoft.com/office/officeart/2005/8/layout/lProcess2"/>
    <dgm:cxn modelId="{04221649-DE01-4144-A211-E5799B7CD6E7}" type="presParOf" srcId="{0A5BCC3D-0F53-4708-9FB8-5CABEC63B8BC}" destId="{8AD0E618-75CF-4608-8C53-5D5B89C86B5E}" srcOrd="0" destOrd="0" presId="urn:microsoft.com/office/officeart/2005/8/layout/lProcess2"/>
    <dgm:cxn modelId="{CECEC0BC-1FB0-43F3-BB5D-82C03282A12C}" type="presParOf" srcId="{0A5BCC3D-0F53-4708-9FB8-5CABEC63B8BC}" destId="{0F0FF681-4D13-47EC-8F01-101758D5BBDB}" srcOrd="1" destOrd="0" presId="urn:microsoft.com/office/officeart/2005/8/layout/lProcess2"/>
    <dgm:cxn modelId="{49D82194-BC99-4877-BFCD-D4FF85C9E983}" type="presParOf" srcId="{0A5BCC3D-0F53-4708-9FB8-5CABEC63B8BC}" destId="{A3EF8DF5-BBF6-42ED-AB28-B8CEC0739CE0}" srcOrd="2" destOrd="0" presId="urn:microsoft.com/office/officeart/2005/8/layout/lProcess2"/>
    <dgm:cxn modelId="{FE7ABB29-A06E-40BE-9602-EA85CCF5972D}" type="presParOf" srcId="{0A5BCC3D-0F53-4708-9FB8-5CABEC63B8BC}" destId="{BA6F60FD-97D9-4348-84C0-2320380F58A6}" srcOrd="3" destOrd="0" presId="urn:microsoft.com/office/officeart/2005/8/layout/lProcess2"/>
    <dgm:cxn modelId="{80BB1475-7719-4042-93E8-BA8F420EF4BC}" type="presParOf" srcId="{0A5BCC3D-0F53-4708-9FB8-5CABEC63B8BC}" destId="{A8E04C81-4345-451B-B6DD-7ACB29D0EDCA}" srcOrd="4" destOrd="0" presId="urn:microsoft.com/office/officeart/2005/8/layout/lProcess2"/>
    <dgm:cxn modelId="{F4A9CACD-243F-4155-91D9-D420BECF6543}" type="presParOf" srcId="{0A5BCC3D-0F53-4708-9FB8-5CABEC63B8BC}" destId="{1FC41CC0-1F5A-46A5-8A36-2019832B9323}" srcOrd="5" destOrd="0" presId="urn:microsoft.com/office/officeart/2005/8/layout/lProcess2"/>
    <dgm:cxn modelId="{78E738CA-A833-4A27-9554-A1F729166294}" type="presParOf" srcId="{0A5BCC3D-0F53-4708-9FB8-5CABEC63B8BC}" destId="{D2F39545-EA3E-4933-9521-2B83471C848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65E5E5-F4A3-4992-A8B6-14CF0A805A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831DDF0-766C-453A-8D48-26A47D9EE103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 anchor="t"/>
        <a:lstStyle/>
        <a:p>
          <a:pPr marL="533400" indent="0" algn="ctr">
            <a:spcAft>
              <a:spcPts val="0"/>
            </a:spcAft>
          </a:pP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анализатор 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CS- 2500,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проведения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каагулологических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исследований</a:t>
          </a:r>
        </a:p>
        <a:p>
          <a:pPr marL="533400" indent="0"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4008D-258F-42CF-8728-914695E42963}" type="par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21B71-20D5-4981-B117-73D3DE8F6B6C}" type="sib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2443B-2EED-448C-926A-418232914F82}" type="pres">
      <dgm:prSet presAssocID="{2165E5E5-F4A3-4992-A8B6-14CF0A805A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88559-9BC7-4D77-8B45-CD6C895E4886}" type="pres">
      <dgm:prSet presAssocID="{6831DDF0-766C-453A-8D48-26A47D9EE103}" presName="comp" presStyleCnt="0"/>
      <dgm:spPr/>
    </dgm:pt>
    <dgm:pt modelId="{260E440C-0FF3-46F8-940F-53E9A8AC9A2D}" type="pres">
      <dgm:prSet presAssocID="{6831DDF0-766C-453A-8D48-26A47D9EE103}" presName="box" presStyleLbl="node1" presStyleIdx="0" presStyleCnt="1" custScaleX="85212"/>
      <dgm:spPr/>
      <dgm:t>
        <a:bodyPr/>
        <a:lstStyle/>
        <a:p>
          <a:endParaRPr lang="en-US"/>
        </a:p>
      </dgm:t>
    </dgm:pt>
    <dgm:pt modelId="{F74E83A3-9AAB-45A1-8DFC-C48FA493F2FA}" type="pres">
      <dgm:prSet presAssocID="{6831DDF0-766C-453A-8D48-26A47D9EE103}" presName="img" presStyleLbl="fgImgPlace1" presStyleIdx="0" presStyleCnt="1" custScaleX="250241" custScaleY="125122" custLinFactNeighborY="3670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5A045CB2-9166-499C-BA1E-DD6E2852DB03}" type="pres">
      <dgm:prSet presAssocID="{6831DDF0-766C-453A-8D48-26A47D9EE10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5A2B1-718E-4553-BADF-49672F4C2CCC}" type="presOf" srcId="{6831DDF0-766C-453A-8D48-26A47D9EE103}" destId="{5A045CB2-9166-499C-BA1E-DD6E2852DB03}" srcOrd="1" destOrd="0" presId="urn:microsoft.com/office/officeart/2005/8/layout/vList4"/>
    <dgm:cxn modelId="{C45244E1-8352-48F6-8C9B-0F379C21B80A}" type="presOf" srcId="{2165E5E5-F4A3-4992-A8B6-14CF0A805AD2}" destId="{0BE2443B-2EED-448C-926A-418232914F82}" srcOrd="0" destOrd="0" presId="urn:microsoft.com/office/officeart/2005/8/layout/vList4"/>
    <dgm:cxn modelId="{044F5929-FF41-43A8-8878-F3ECE9AA68EF}" srcId="{2165E5E5-F4A3-4992-A8B6-14CF0A805AD2}" destId="{6831DDF0-766C-453A-8D48-26A47D9EE103}" srcOrd="0" destOrd="0" parTransId="{CEA4008D-258F-42CF-8728-914695E42963}" sibTransId="{AEE21B71-20D5-4981-B117-73D3DE8F6B6C}"/>
    <dgm:cxn modelId="{5AC3D796-CFE5-478B-8DB9-04E96351D930}" type="presOf" srcId="{6831DDF0-766C-453A-8D48-26A47D9EE103}" destId="{260E440C-0FF3-46F8-940F-53E9A8AC9A2D}" srcOrd="0" destOrd="0" presId="urn:microsoft.com/office/officeart/2005/8/layout/vList4"/>
    <dgm:cxn modelId="{BBF50D5D-F0C5-44CE-A7AD-7EC86D9E9317}" type="presParOf" srcId="{0BE2443B-2EED-448C-926A-418232914F82}" destId="{1E588559-9BC7-4D77-8B45-CD6C895E4886}" srcOrd="0" destOrd="0" presId="urn:microsoft.com/office/officeart/2005/8/layout/vList4"/>
    <dgm:cxn modelId="{4965D6C0-1A1E-4BA6-BE10-9EF6401EDA5F}" type="presParOf" srcId="{1E588559-9BC7-4D77-8B45-CD6C895E4886}" destId="{260E440C-0FF3-46F8-940F-53E9A8AC9A2D}" srcOrd="0" destOrd="0" presId="urn:microsoft.com/office/officeart/2005/8/layout/vList4"/>
    <dgm:cxn modelId="{753458EE-E5F8-4334-A2C8-8015EB02C492}" type="presParOf" srcId="{1E588559-9BC7-4D77-8B45-CD6C895E4886}" destId="{F74E83A3-9AAB-45A1-8DFC-C48FA493F2FA}" srcOrd="1" destOrd="0" presId="urn:microsoft.com/office/officeart/2005/8/layout/vList4"/>
    <dgm:cxn modelId="{C3EB67BE-D04C-4C8A-B3E5-F8D847CB2EC6}" type="presParOf" srcId="{1E588559-9BC7-4D77-8B45-CD6C895E4886}" destId="{5A045CB2-9166-499C-BA1E-DD6E2852DB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65E5E5-F4A3-4992-A8B6-14CF0A805A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831DDF0-766C-453A-8D48-26A47D9EE103}">
      <dgm:prSet custT="1"/>
      <dgm:spPr>
        <a:solidFill>
          <a:srgbClr val="00B0F0"/>
        </a:solidFill>
      </dgm:spPr>
      <dgm:t>
        <a:bodyPr anchor="t"/>
        <a:lstStyle/>
        <a:p>
          <a:pPr marL="1168400" indent="0" algn="ctr">
            <a:spcAft>
              <a:spcPts val="0"/>
            </a:spcAft>
          </a:pP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Автоматические анализаторы
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URIT8210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для проведения
биохимических исследований</a:t>
          </a:r>
        </a:p>
      </dgm:t>
    </dgm:pt>
    <dgm:pt modelId="{CEA4008D-258F-42CF-8728-914695E42963}" type="par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21B71-20D5-4981-B117-73D3DE8F6B6C}" type="sib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2443B-2EED-448C-926A-418232914F82}" type="pres">
      <dgm:prSet presAssocID="{2165E5E5-F4A3-4992-A8B6-14CF0A805A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88559-9BC7-4D77-8B45-CD6C895E4886}" type="pres">
      <dgm:prSet presAssocID="{6831DDF0-766C-453A-8D48-26A47D9EE103}" presName="comp" presStyleCnt="0"/>
      <dgm:spPr/>
    </dgm:pt>
    <dgm:pt modelId="{260E440C-0FF3-46F8-940F-53E9A8AC9A2D}" type="pres">
      <dgm:prSet presAssocID="{6831DDF0-766C-453A-8D48-26A47D9EE103}" presName="box" presStyleLbl="node1" presStyleIdx="0" presStyleCnt="1" custScaleX="73515"/>
      <dgm:spPr/>
      <dgm:t>
        <a:bodyPr/>
        <a:lstStyle/>
        <a:p>
          <a:endParaRPr lang="en-US"/>
        </a:p>
      </dgm:t>
    </dgm:pt>
    <dgm:pt modelId="{F74E83A3-9AAB-45A1-8DFC-C48FA493F2FA}" type="pres">
      <dgm:prSet presAssocID="{6831DDF0-766C-453A-8D48-26A47D9EE103}" presName="img" presStyleLbl="fgImgPlace1" presStyleIdx="0" presStyleCnt="1" custScaleX="307641" custScaleY="125122" custLinFactNeighborY="36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045CB2-9166-499C-BA1E-DD6E2852DB03}" type="pres">
      <dgm:prSet presAssocID="{6831DDF0-766C-453A-8D48-26A47D9EE10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5A2B1-718E-4553-BADF-49672F4C2CCC}" type="presOf" srcId="{6831DDF0-766C-453A-8D48-26A47D9EE103}" destId="{5A045CB2-9166-499C-BA1E-DD6E2852DB03}" srcOrd="1" destOrd="0" presId="urn:microsoft.com/office/officeart/2005/8/layout/vList4"/>
    <dgm:cxn modelId="{C45244E1-8352-48F6-8C9B-0F379C21B80A}" type="presOf" srcId="{2165E5E5-F4A3-4992-A8B6-14CF0A805AD2}" destId="{0BE2443B-2EED-448C-926A-418232914F82}" srcOrd="0" destOrd="0" presId="urn:microsoft.com/office/officeart/2005/8/layout/vList4"/>
    <dgm:cxn modelId="{044F5929-FF41-43A8-8878-F3ECE9AA68EF}" srcId="{2165E5E5-F4A3-4992-A8B6-14CF0A805AD2}" destId="{6831DDF0-766C-453A-8D48-26A47D9EE103}" srcOrd="0" destOrd="0" parTransId="{CEA4008D-258F-42CF-8728-914695E42963}" sibTransId="{AEE21B71-20D5-4981-B117-73D3DE8F6B6C}"/>
    <dgm:cxn modelId="{5AC3D796-CFE5-478B-8DB9-04E96351D930}" type="presOf" srcId="{6831DDF0-766C-453A-8D48-26A47D9EE103}" destId="{260E440C-0FF3-46F8-940F-53E9A8AC9A2D}" srcOrd="0" destOrd="0" presId="urn:microsoft.com/office/officeart/2005/8/layout/vList4"/>
    <dgm:cxn modelId="{BBF50D5D-F0C5-44CE-A7AD-7EC86D9E9317}" type="presParOf" srcId="{0BE2443B-2EED-448C-926A-418232914F82}" destId="{1E588559-9BC7-4D77-8B45-CD6C895E4886}" srcOrd="0" destOrd="0" presId="urn:microsoft.com/office/officeart/2005/8/layout/vList4"/>
    <dgm:cxn modelId="{4965D6C0-1A1E-4BA6-BE10-9EF6401EDA5F}" type="presParOf" srcId="{1E588559-9BC7-4D77-8B45-CD6C895E4886}" destId="{260E440C-0FF3-46F8-940F-53E9A8AC9A2D}" srcOrd="0" destOrd="0" presId="urn:microsoft.com/office/officeart/2005/8/layout/vList4"/>
    <dgm:cxn modelId="{753458EE-E5F8-4334-A2C8-8015EB02C492}" type="presParOf" srcId="{1E588559-9BC7-4D77-8B45-CD6C895E4886}" destId="{F74E83A3-9AAB-45A1-8DFC-C48FA493F2FA}" srcOrd="1" destOrd="0" presId="urn:microsoft.com/office/officeart/2005/8/layout/vList4"/>
    <dgm:cxn modelId="{C3EB67BE-D04C-4C8A-B3E5-F8D847CB2EC6}" type="presParOf" srcId="{1E588559-9BC7-4D77-8B45-CD6C895E4886}" destId="{5A045CB2-9166-499C-BA1E-DD6E2852DB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65E5E5-F4A3-4992-A8B6-14CF0A805A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6831DDF0-766C-453A-8D48-26A47D9EE103}">
      <dgm:prSet custT="1"/>
      <dgm:spPr>
        <a:solidFill>
          <a:srgbClr val="00B0F0"/>
        </a:solidFill>
      </dgm:spPr>
      <dgm:t>
        <a:bodyPr anchor="t"/>
        <a:lstStyle/>
        <a:p>
          <a:pPr marL="723900" indent="0" algn="ctr">
            <a:spcAft>
              <a:spcPts val="0"/>
            </a:spcAft>
          </a:pP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 анализатор 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ABL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800 FLEX,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проведения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 кислотно-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молочного состояния крови и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 анализатор газов</a:t>
          </a:r>
          <a:endParaRPr lang="x-none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indent="0" algn="ctr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электролитов </a:t>
          </a:r>
          <a:r>
            <a: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COBAS B221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indent="0"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4008D-258F-42CF-8728-914695E42963}" type="par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21B71-20D5-4981-B117-73D3DE8F6B6C}" type="sibTrans" cxnId="{044F5929-FF41-43A8-8878-F3ECE9AA68EF}">
      <dgm:prSet/>
      <dgm:spPr/>
      <dgm:t>
        <a:bodyPr/>
        <a:lstStyle/>
        <a:p>
          <a:endParaRPr lang="x-none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2443B-2EED-448C-926A-418232914F82}" type="pres">
      <dgm:prSet presAssocID="{2165E5E5-F4A3-4992-A8B6-14CF0A805A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88559-9BC7-4D77-8B45-CD6C895E4886}" type="pres">
      <dgm:prSet presAssocID="{6831DDF0-766C-453A-8D48-26A47D9EE103}" presName="comp" presStyleCnt="0"/>
      <dgm:spPr/>
    </dgm:pt>
    <dgm:pt modelId="{260E440C-0FF3-46F8-940F-53E9A8AC9A2D}" type="pres">
      <dgm:prSet presAssocID="{6831DDF0-766C-453A-8D48-26A47D9EE103}" presName="box" presStyleLbl="node1" presStyleIdx="0" presStyleCnt="1" custScaleX="100000" custScaleY="100294"/>
      <dgm:spPr/>
      <dgm:t>
        <a:bodyPr/>
        <a:lstStyle/>
        <a:p>
          <a:endParaRPr lang="en-US"/>
        </a:p>
      </dgm:t>
    </dgm:pt>
    <dgm:pt modelId="{F74E83A3-9AAB-45A1-8DFC-C48FA493F2FA}" type="pres">
      <dgm:prSet presAssocID="{6831DDF0-766C-453A-8D48-26A47D9EE103}" presName="img" presStyleLbl="fgImgPlace1" presStyleIdx="0" presStyleCnt="1" custScaleX="252834" custScaleY="125245" custLinFactNeighborY="3670"/>
      <dgm:spPr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5A045CB2-9166-499C-BA1E-DD6E2852DB03}" type="pres">
      <dgm:prSet presAssocID="{6831DDF0-766C-453A-8D48-26A47D9EE10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5A2B1-718E-4553-BADF-49672F4C2CCC}" type="presOf" srcId="{6831DDF0-766C-453A-8D48-26A47D9EE103}" destId="{5A045CB2-9166-499C-BA1E-DD6E2852DB03}" srcOrd="1" destOrd="0" presId="urn:microsoft.com/office/officeart/2005/8/layout/vList4"/>
    <dgm:cxn modelId="{C45244E1-8352-48F6-8C9B-0F379C21B80A}" type="presOf" srcId="{2165E5E5-F4A3-4992-A8B6-14CF0A805AD2}" destId="{0BE2443B-2EED-448C-926A-418232914F82}" srcOrd="0" destOrd="0" presId="urn:microsoft.com/office/officeart/2005/8/layout/vList4"/>
    <dgm:cxn modelId="{044F5929-FF41-43A8-8878-F3ECE9AA68EF}" srcId="{2165E5E5-F4A3-4992-A8B6-14CF0A805AD2}" destId="{6831DDF0-766C-453A-8D48-26A47D9EE103}" srcOrd="0" destOrd="0" parTransId="{CEA4008D-258F-42CF-8728-914695E42963}" sibTransId="{AEE21B71-20D5-4981-B117-73D3DE8F6B6C}"/>
    <dgm:cxn modelId="{5AC3D796-CFE5-478B-8DB9-04E96351D930}" type="presOf" srcId="{6831DDF0-766C-453A-8D48-26A47D9EE103}" destId="{260E440C-0FF3-46F8-940F-53E9A8AC9A2D}" srcOrd="0" destOrd="0" presId="urn:microsoft.com/office/officeart/2005/8/layout/vList4"/>
    <dgm:cxn modelId="{BBF50D5D-F0C5-44CE-A7AD-7EC86D9E9317}" type="presParOf" srcId="{0BE2443B-2EED-448C-926A-418232914F82}" destId="{1E588559-9BC7-4D77-8B45-CD6C895E4886}" srcOrd="0" destOrd="0" presId="urn:microsoft.com/office/officeart/2005/8/layout/vList4"/>
    <dgm:cxn modelId="{4965D6C0-1A1E-4BA6-BE10-9EF6401EDA5F}" type="presParOf" srcId="{1E588559-9BC7-4D77-8B45-CD6C895E4886}" destId="{260E440C-0FF3-46F8-940F-53E9A8AC9A2D}" srcOrd="0" destOrd="0" presId="urn:microsoft.com/office/officeart/2005/8/layout/vList4"/>
    <dgm:cxn modelId="{753458EE-E5F8-4334-A2C8-8015EB02C492}" type="presParOf" srcId="{1E588559-9BC7-4D77-8B45-CD6C895E4886}" destId="{F74E83A3-9AAB-45A1-8DFC-C48FA493F2FA}" srcOrd="1" destOrd="0" presId="urn:microsoft.com/office/officeart/2005/8/layout/vList4"/>
    <dgm:cxn modelId="{C3EB67BE-D04C-4C8A-B3E5-F8D847CB2EC6}" type="presParOf" srcId="{1E588559-9BC7-4D77-8B45-CD6C895E4886}" destId="{5A045CB2-9166-499C-BA1E-DD6E2852DB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C87CB-F11D-4F73-81BA-B651576F6668}">
      <dsp:nvSpPr>
        <dsp:cNvPr id="0" name=""/>
        <dsp:cNvSpPr/>
      </dsp:nvSpPr>
      <dsp:spPr>
        <a:xfrm>
          <a:off x="0" y="0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800" b="1" i="0" u="none" strike="noStrike" kern="1200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2023 год- Израиль , г. Хайфа </a:t>
          </a:r>
          <a:r>
            <a:rPr kumimoji="0" lang="ru-RU" altLang="x-none" sz="1800" b="0" i="0" u="none" strike="noStrike" kern="1200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600" b="0" i="0" u="none" strike="noStrike" kern="1200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– 1 врач кардиохирург , 1 ангиохирург, 1 врач аритмолог, 2 врача кардиолога обучение «Актуальные вопросы кардиохирургии и кардиологии».</a:t>
          </a:r>
        </a:p>
      </dsp:txBody>
      <dsp:txXfrm>
        <a:off x="2525866" y="0"/>
        <a:ext cx="9462933" cy="1281062"/>
      </dsp:txXfrm>
    </dsp:sp>
    <dsp:sp modelId="{16855800-9D32-43A2-A52F-DFE6D990345D}">
      <dsp:nvSpPr>
        <dsp:cNvPr id="0" name=""/>
        <dsp:cNvSpPr/>
      </dsp:nvSpPr>
      <dsp:spPr>
        <a:xfrm>
          <a:off x="128106" y="128106"/>
          <a:ext cx="2397760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C7D2C2-F2C7-4F3C-ACE3-777BC18B46A9}">
      <dsp:nvSpPr>
        <dsp:cNvPr id="0" name=""/>
        <dsp:cNvSpPr/>
      </dsp:nvSpPr>
      <dsp:spPr>
        <a:xfrm>
          <a:off x="0" y="1409169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800" b="1" i="0" u="none" strike="noStrike" kern="1200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2024год- Россия , г. Санкт-Петербург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kumimoji="0" lang="ru-RU" altLang="x-none" sz="1600" b="0" i="0" u="none" strike="noStrike" kern="1200" cap="none" spc="0" normalizeH="0" baseline="0" noProof="0" dirty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– 1 врач кардиолог повышение квалификации в Медицинском университете И.И.Мечникова «Функциональная диагностика с углубленным учением эхокардиографии».</a:t>
          </a:r>
        </a:p>
      </dsp:txBody>
      <dsp:txXfrm>
        <a:off x="2525866" y="1409169"/>
        <a:ext cx="9462933" cy="1281062"/>
      </dsp:txXfrm>
    </dsp:sp>
    <dsp:sp modelId="{D6E5282A-0203-499A-9D26-2C17126E6216}">
      <dsp:nvSpPr>
        <dsp:cNvPr id="0" name=""/>
        <dsp:cNvSpPr/>
      </dsp:nvSpPr>
      <dsp:spPr>
        <a:xfrm>
          <a:off x="266696" y="1537275"/>
          <a:ext cx="2120578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CBB76-3BA0-4F6E-81F1-09E4833701F5}">
      <dsp:nvSpPr>
        <dsp:cNvPr id="0" name=""/>
        <dsp:cNvSpPr/>
      </dsp:nvSpPr>
      <dsp:spPr>
        <a:xfrm>
          <a:off x="0" y="2818338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x-none" sz="1800" b="1" kern="1200" dirty="0">
              <a:latin typeface="+mj-lt"/>
            </a:rPr>
            <a:t>2024год - Россия, г. Екатеринбург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x-none" sz="1600" kern="1200" dirty="0">
              <a:latin typeface="+mj-lt"/>
            </a:rPr>
            <a:t>– 1 врач функциональной диагностики повышение квалификации в «Допплеровские методы диагностики заболеваний сосудов».</a:t>
          </a:r>
        </a:p>
      </dsp:txBody>
      <dsp:txXfrm>
        <a:off x="2525866" y="2818338"/>
        <a:ext cx="9462933" cy="1281062"/>
      </dsp:txXfrm>
    </dsp:sp>
    <dsp:sp modelId="{9E702FF9-7E33-47CF-8F37-B7BE16C1B168}">
      <dsp:nvSpPr>
        <dsp:cNvPr id="0" name=""/>
        <dsp:cNvSpPr/>
      </dsp:nvSpPr>
      <dsp:spPr>
        <a:xfrm>
          <a:off x="253676" y="2946444"/>
          <a:ext cx="2146618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514AF5-76E4-4FC5-852A-BF9BBABED4E5}">
      <dsp:nvSpPr>
        <dsp:cNvPr id="0" name=""/>
        <dsp:cNvSpPr/>
      </dsp:nvSpPr>
      <dsp:spPr>
        <a:xfrm>
          <a:off x="0" y="4227507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x-none" sz="1800" b="1" kern="1200" dirty="0">
              <a:latin typeface="+mj-lt"/>
            </a:rPr>
            <a:t>2024 год- Узбекистан , г. Ташкент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x-none" sz="1600" kern="1200" dirty="0">
              <a:latin typeface="+mj-lt"/>
            </a:rPr>
            <a:t>– 1 врач функциональной диагностики,  повышение квалификации в </a:t>
          </a:r>
          <a:r>
            <a:rPr lang="kk-KZ" altLang="x-none" sz="1600" kern="1200" dirty="0">
              <a:latin typeface="+mj-lt"/>
            </a:rPr>
            <a:t>Учебный центр </a:t>
          </a:r>
          <a:r>
            <a:rPr lang="en-US" altLang="x-none" sz="1600" kern="1200" dirty="0">
              <a:latin typeface="+mj-lt"/>
            </a:rPr>
            <a:t>MedicalScan</a:t>
          </a:r>
          <a:r>
            <a:rPr lang="ru-RU" altLang="x-none" sz="1600" kern="1200" dirty="0">
              <a:latin typeface="+mj-lt"/>
            </a:rPr>
            <a:t> «Эхокардиография в педиатрии».</a:t>
          </a:r>
        </a:p>
      </dsp:txBody>
      <dsp:txXfrm>
        <a:off x="2525866" y="4227507"/>
        <a:ext cx="9462933" cy="1281062"/>
      </dsp:txXfrm>
    </dsp:sp>
    <dsp:sp modelId="{DBD59D27-308A-4BFA-942B-91C06E8A7D15}">
      <dsp:nvSpPr>
        <dsp:cNvPr id="0" name=""/>
        <dsp:cNvSpPr/>
      </dsp:nvSpPr>
      <dsp:spPr>
        <a:xfrm>
          <a:off x="240968" y="4355613"/>
          <a:ext cx="2172034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440C-0FF3-46F8-940F-53E9A8AC9A2D}">
      <dsp:nvSpPr>
        <dsp:cNvPr id="0" name=""/>
        <dsp:cNvSpPr/>
      </dsp:nvSpPr>
      <dsp:spPr>
        <a:xfrm>
          <a:off x="0" y="0"/>
          <a:ext cx="3425589" cy="258116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72390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гематологический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анализатор 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BECKMAN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COULTER </a:t>
          </a:r>
          <a:r>
            <a:rPr lang="en-US" sz="1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DxH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500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981" y="0"/>
        <a:ext cx="2482607" cy="2581161"/>
      </dsp:txXfrm>
    </dsp:sp>
    <dsp:sp modelId="{F74E83A3-9AAB-45A1-8DFC-C48FA493F2FA}">
      <dsp:nvSpPr>
        <dsp:cNvPr id="0" name=""/>
        <dsp:cNvSpPr/>
      </dsp:nvSpPr>
      <dsp:spPr>
        <a:xfrm>
          <a:off x="-128006" y="2529"/>
          <a:ext cx="1712869" cy="2581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440C-0FF3-46F8-940F-53E9A8AC9A2D}">
      <dsp:nvSpPr>
        <dsp:cNvPr id="0" name=""/>
        <dsp:cNvSpPr/>
      </dsp:nvSpPr>
      <dsp:spPr>
        <a:xfrm>
          <a:off x="48730" y="0"/>
          <a:ext cx="3511654" cy="25998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44450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Иммунохимический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анализатор 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PATHFAST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«тропонин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количественный»</a:t>
          </a:r>
        </a:p>
        <a:p>
          <a:pPr marL="444500" lvl="0" indent="0" defTabSz="666750">
            <a:lnSpc>
              <a:spcPct val="90000"/>
            </a:lnSpc>
            <a:spcBef>
              <a:spcPct val="0"/>
            </a:spcBef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0788" y="0"/>
        <a:ext cx="2549596" cy="2599811"/>
      </dsp:txXfrm>
    </dsp:sp>
    <dsp:sp modelId="{F74E83A3-9AAB-45A1-8DFC-C48FA493F2FA}">
      <dsp:nvSpPr>
        <dsp:cNvPr id="0" name=""/>
        <dsp:cNvSpPr/>
      </dsp:nvSpPr>
      <dsp:spPr>
        <a:xfrm>
          <a:off x="-130376" y="2547"/>
          <a:ext cx="1743290" cy="2599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2E458-7B89-4B43-A1BD-BBA4E522C76B}">
      <dsp:nvSpPr>
        <dsp:cNvPr id="0" name=""/>
        <dsp:cNvSpPr/>
      </dsp:nvSpPr>
      <dsp:spPr>
        <a:xfrm>
          <a:off x="0" y="30476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800" b="1" kern="1200" dirty="0">
              <a:latin typeface="+mj-lt"/>
            </a:rPr>
            <a:t>2025 год.  Австрия , г. Вена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600" b="0" kern="1200" dirty="0">
              <a:latin typeface="+mj-lt"/>
            </a:rPr>
            <a:t>–  1 врач аритмолог – хирург Международная конференция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endParaRPr lang="x-none" sz="2200" kern="1200" dirty="0"/>
        </a:p>
      </dsp:txBody>
      <dsp:txXfrm>
        <a:off x="2525866" y="30476"/>
        <a:ext cx="9462933" cy="1281062"/>
      </dsp:txXfrm>
    </dsp:sp>
    <dsp:sp modelId="{FA06C273-E635-47C6-A2AD-9F772E729364}">
      <dsp:nvSpPr>
        <dsp:cNvPr id="0" name=""/>
        <dsp:cNvSpPr/>
      </dsp:nvSpPr>
      <dsp:spPr>
        <a:xfrm>
          <a:off x="233355" y="128106"/>
          <a:ext cx="2187260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C7D2C2-F2C7-4F3C-ACE3-777BC18B46A9}">
      <dsp:nvSpPr>
        <dsp:cNvPr id="0" name=""/>
        <dsp:cNvSpPr/>
      </dsp:nvSpPr>
      <dsp:spPr>
        <a:xfrm>
          <a:off x="0" y="1409169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800" b="1" kern="1200" dirty="0">
              <a:latin typeface="+mj-lt"/>
            </a:rPr>
            <a:t>2025 год. Турция, г. Стамбул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83C4"/>
            </a:buClr>
            <a:buSzTx/>
            <a:buFont typeface="Wingdings" panose="05000000000000000000" pitchFamily="2" charset="2"/>
            <a:buChar char=""/>
          </a:pPr>
          <a:r>
            <a:rPr lang="ru-RU" sz="1600" kern="1200" dirty="0">
              <a:latin typeface="+mj-lt"/>
            </a:rPr>
            <a:t>- 1 врач аритмолог- хирург Мастер-класс «Имплантация  безэлектродных электрокардиостимуляторов» </a:t>
          </a:r>
          <a:endParaRPr kumimoji="0" lang="ru-RU" altLang="x-none" sz="1600" b="0" i="0" u="none" strike="noStrike" kern="1200" cap="none" spc="0" normalizeH="0" baseline="0" noProof="0" dirty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sp:txBody>
      <dsp:txXfrm>
        <a:off x="2525866" y="1409169"/>
        <a:ext cx="9462933" cy="1281062"/>
      </dsp:txXfrm>
    </dsp:sp>
    <dsp:sp modelId="{D6E5282A-0203-499A-9D26-2C17126E6216}">
      <dsp:nvSpPr>
        <dsp:cNvPr id="0" name=""/>
        <dsp:cNvSpPr/>
      </dsp:nvSpPr>
      <dsp:spPr>
        <a:xfrm>
          <a:off x="101587" y="1432397"/>
          <a:ext cx="2248235" cy="1193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CBB76-3BA0-4F6E-81F1-09E4833701F5}">
      <dsp:nvSpPr>
        <dsp:cNvPr id="0" name=""/>
        <dsp:cNvSpPr/>
      </dsp:nvSpPr>
      <dsp:spPr>
        <a:xfrm>
          <a:off x="0" y="2818338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j-lt"/>
            </a:rPr>
            <a:t>2025 год.  Германия, г. Берлин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j-lt"/>
            </a:rPr>
            <a:t>- 1 врач аритмолог – хирург Обучающий курс «Стимуляция левой ножки пучка Гиса»</a:t>
          </a:r>
          <a:endParaRPr lang="ru-RU" altLang="x-none" sz="1600" kern="1200" dirty="0">
            <a:latin typeface="+mj-lt"/>
          </a:endParaRPr>
        </a:p>
      </dsp:txBody>
      <dsp:txXfrm>
        <a:off x="2525866" y="2818338"/>
        <a:ext cx="9462933" cy="1281062"/>
      </dsp:txXfrm>
    </dsp:sp>
    <dsp:sp modelId="{9E702FF9-7E33-47CF-8F37-B7BE16C1B168}">
      <dsp:nvSpPr>
        <dsp:cNvPr id="0" name=""/>
        <dsp:cNvSpPr/>
      </dsp:nvSpPr>
      <dsp:spPr>
        <a:xfrm>
          <a:off x="253676" y="2946444"/>
          <a:ext cx="2146618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514AF5-76E4-4FC5-852A-BF9BBABED4E5}">
      <dsp:nvSpPr>
        <dsp:cNvPr id="0" name=""/>
        <dsp:cNvSpPr/>
      </dsp:nvSpPr>
      <dsp:spPr>
        <a:xfrm>
          <a:off x="0" y="4227507"/>
          <a:ext cx="11988800" cy="128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x-none" sz="1800" b="1" kern="1200" dirty="0">
              <a:solidFill>
                <a:schemeClr val="tx1"/>
              </a:solidFill>
              <a:latin typeface="+mj-lt"/>
            </a:rPr>
            <a:t>2025 год.  ОАЭ</a:t>
          </a:r>
          <a:r>
            <a:rPr lang="kk-KZ" altLang="x-none" sz="1800" b="1" kern="1200" dirty="0">
              <a:solidFill>
                <a:schemeClr val="tx1"/>
              </a:solidFill>
              <a:latin typeface="+mj-lt"/>
            </a:rPr>
            <a:t>, Дубай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x-none" sz="1600" b="1" kern="1200" dirty="0">
              <a:solidFill>
                <a:schemeClr val="tx1"/>
              </a:solidFill>
              <a:latin typeface="+mj-lt"/>
            </a:rPr>
            <a:t>-</a:t>
          </a:r>
          <a:r>
            <a:rPr lang="kk-KZ" altLang="x-none" sz="1600" b="0" kern="1200" dirty="0">
              <a:solidFill>
                <a:schemeClr val="tx1"/>
              </a:solidFill>
              <a:latin typeface="+mj-lt"/>
            </a:rPr>
            <a:t>1 </a:t>
          </a:r>
          <a:r>
            <a:rPr lang="kk-KZ" altLang="x-none" sz="1600" b="0" kern="1200" dirty="0" err="1">
              <a:solidFill>
                <a:schemeClr val="tx1"/>
              </a:solidFill>
              <a:latin typeface="+mj-lt"/>
            </a:rPr>
            <a:t>врач</a:t>
          </a:r>
          <a:r>
            <a:rPr lang="kk-KZ" altLang="x-none" sz="1600" b="0" kern="1200" dirty="0">
              <a:solidFill>
                <a:schemeClr val="tx1"/>
              </a:solidFill>
              <a:latin typeface="+mj-lt"/>
            </a:rPr>
            <a:t> – ангиохирург </a:t>
          </a:r>
          <a:r>
            <a:rPr lang="kk-KZ" altLang="x-none" sz="1600" b="1" kern="1200" dirty="0">
              <a:solidFill>
                <a:schemeClr val="tx1"/>
              </a:solidFill>
              <a:latin typeface="+mj-lt"/>
            </a:rPr>
            <a:t>У</a:t>
          </a:r>
          <a:r>
            <a:rPr lang="ru-RU" altLang="x-none" sz="1600" kern="1200" dirty="0" err="1">
              <a:solidFill>
                <a:schemeClr val="tx1"/>
              </a:solidFill>
              <a:latin typeface="+mj-lt"/>
            </a:rPr>
            <a:t>частие</a:t>
          </a:r>
          <a:r>
            <a:rPr lang="ru-RU" altLang="x-none" sz="1600" kern="1200" dirty="0">
              <a:solidFill>
                <a:schemeClr val="tx1"/>
              </a:solidFill>
              <a:latin typeface="+mj-lt"/>
            </a:rPr>
            <a:t> в Саммите  Advanced Technologies</a:t>
          </a:r>
        </a:p>
      </dsp:txBody>
      <dsp:txXfrm>
        <a:off x="2525866" y="4227507"/>
        <a:ext cx="9462933" cy="1281062"/>
      </dsp:txXfrm>
    </dsp:sp>
    <dsp:sp modelId="{DBD59D27-308A-4BFA-942B-91C06E8A7D15}">
      <dsp:nvSpPr>
        <dsp:cNvPr id="0" name=""/>
        <dsp:cNvSpPr/>
      </dsp:nvSpPr>
      <dsp:spPr>
        <a:xfrm>
          <a:off x="240968" y="4355613"/>
          <a:ext cx="2172034" cy="10248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3439D-EAE1-4504-9E93-3D1A187C82D6}">
      <dsp:nvSpPr>
        <dsp:cNvPr id="0" name=""/>
        <dsp:cNvSpPr/>
      </dsp:nvSpPr>
      <dsp:spPr>
        <a:xfrm>
          <a:off x="1462" y="248467"/>
          <a:ext cx="3118218" cy="1870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Усовершенствование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эндопротезирования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аортального клапана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(TAVI)</a:t>
          </a:r>
        </a:p>
      </dsp:txBody>
      <dsp:txXfrm>
        <a:off x="56260" y="303265"/>
        <a:ext cx="3008622" cy="1761335"/>
      </dsp:txXfrm>
    </dsp:sp>
    <dsp:sp modelId="{419774DC-D466-4823-AEFB-1EA4B04E5ED2}">
      <dsp:nvSpPr>
        <dsp:cNvPr id="0" name=""/>
        <dsp:cNvSpPr/>
      </dsp:nvSpPr>
      <dsp:spPr>
        <a:xfrm>
          <a:off x="3431503" y="797273"/>
          <a:ext cx="661062" cy="7733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503" y="951937"/>
        <a:ext cx="462743" cy="463990"/>
      </dsp:txXfrm>
    </dsp:sp>
    <dsp:sp modelId="{955C1346-4D9A-4AEB-A886-BCF1E65A965B}">
      <dsp:nvSpPr>
        <dsp:cNvPr id="0" name=""/>
        <dsp:cNvSpPr/>
      </dsp:nvSpPr>
      <dsp:spPr>
        <a:xfrm>
          <a:off x="4366968" y="248467"/>
          <a:ext cx="3118218" cy="1870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Эмболизация</a:t>
          </a: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аневризм</a:t>
          </a: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головного мозга</a:t>
          </a:r>
        </a:p>
      </dsp:txBody>
      <dsp:txXfrm>
        <a:off x="4421766" y="303265"/>
        <a:ext cx="3008622" cy="1761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989A-65FB-40AA-A5EB-07CA027881E9}">
      <dsp:nvSpPr>
        <dsp:cNvPr id="0" name=""/>
        <dsp:cNvSpPr/>
      </dsp:nvSpPr>
      <dsp:spPr>
        <a:xfrm>
          <a:off x="3109" y="0"/>
          <a:ext cx="3181013" cy="18869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Кардио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хирург</a:t>
          </a:r>
          <a:endParaRPr lang="x-none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9" y="0"/>
        <a:ext cx="3181013" cy="566072"/>
      </dsp:txXfrm>
    </dsp:sp>
    <dsp:sp modelId="{8AD0E618-75CF-4608-8C53-5D5B89C86B5E}">
      <dsp:nvSpPr>
        <dsp:cNvPr id="0" name=""/>
        <dsp:cNvSpPr/>
      </dsp:nvSpPr>
      <dsp:spPr>
        <a:xfrm>
          <a:off x="319656" y="566118"/>
          <a:ext cx="2544810" cy="274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1483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707" y="574169"/>
        <a:ext cx="2528708" cy="258780"/>
      </dsp:txXfrm>
    </dsp:sp>
    <dsp:sp modelId="{A3EF8DF5-BBF6-42ED-AB28-B8CEC0739CE0}">
      <dsp:nvSpPr>
        <dsp:cNvPr id="0" name=""/>
        <dsp:cNvSpPr/>
      </dsp:nvSpPr>
      <dsp:spPr>
        <a:xfrm>
          <a:off x="319656" y="883289"/>
          <a:ext cx="2544810" cy="274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707" y="891340"/>
        <a:ext cx="2528708" cy="258780"/>
      </dsp:txXfrm>
    </dsp:sp>
    <dsp:sp modelId="{20029DCE-849F-4DC5-9ED6-5BDD3E546E03}">
      <dsp:nvSpPr>
        <dsp:cNvPr id="0" name=""/>
        <dsp:cNvSpPr/>
      </dsp:nvSpPr>
      <dsp:spPr>
        <a:xfrm>
          <a:off x="319656" y="1200461"/>
          <a:ext cx="2544810" cy="274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2533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707" y="1208512"/>
        <a:ext cx="2528708" cy="258780"/>
      </dsp:txXfrm>
    </dsp:sp>
    <dsp:sp modelId="{A8E04C81-4345-451B-B6DD-7ACB29D0EDCA}">
      <dsp:nvSpPr>
        <dsp:cNvPr id="0" name=""/>
        <dsp:cNvSpPr/>
      </dsp:nvSpPr>
      <dsp:spPr>
        <a:xfrm>
          <a:off x="319656" y="1517633"/>
          <a:ext cx="2544810" cy="274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2781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707" y="1525684"/>
        <a:ext cx="2528708" cy="258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989A-65FB-40AA-A5EB-07CA027881E9}">
      <dsp:nvSpPr>
        <dsp:cNvPr id="0" name=""/>
        <dsp:cNvSpPr/>
      </dsp:nvSpPr>
      <dsp:spPr>
        <a:xfrm>
          <a:off x="3393" y="0"/>
          <a:ext cx="3471549" cy="19111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Детский к</a:t>
          </a:r>
          <a:r>
            <a:rPr lang="x-none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ардио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хирург</a:t>
          </a:r>
          <a:endParaRPr lang="x-none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3" y="0"/>
        <a:ext cx="3471549" cy="573345"/>
      </dsp:txXfrm>
    </dsp:sp>
    <dsp:sp modelId="{8AD0E618-75CF-4608-8C53-5D5B89C86B5E}">
      <dsp:nvSpPr>
        <dsp:cNvPr id="0" name=""/>
        <dsp:cNvSpPr/>
      </dsp:nvSpPr>
      <dsp:spPr>
        <a:xfrm>
          <a:off x="348851" y="573392"/>
          <a:ext cx="2777239" cy="278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1317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05" y="581546"/>
        <a:ext cx="2760931" cy="262106"/>
      </dsp:txXfrm>
    </dsp:sp>
    <dsp:sp modelId="{A3EF8DF5-BBF6-42ED-AB28-B8CEC0739CE0}">
      <dsp:nvSpPr>
        <dsp:cNvPr id="0" name=""/>
        <dsp:cNvSpPr/>
      </dsp:nvSpPr>
      <dsp:spPr>
        <a:xfrm>
          <a:off x="348851" y="894639"/>
          <a:ext cx="2777239" cy="278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1247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05" y="902793"/>
        <a:ext cx="2760931" cy="262106"/>
      </dsp:txXfrm>
    </dsp:sp>
    <dsp:sp modelId="{A8E04C81-4345-451B-B6DD-7ACB29D0EDCA}">
      <dsp:nvSpPr>
        <dsp:cNvPr id="0" name=""/>
        <dsp:cNvSpPr/>
      </dsp:nvSpPr>
      <dsp:spPr>
        <a:xfrm>
          <a:off x="348851" y="1215887"/>
          <a:ext cx="2777239" cy="278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1377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05" y="1224041"/>
        <a:ext cx="2760931" cy="262106"/>
      </dsp:txXfrm>
    </dsp:sp>
    <dsp:sp modelId="{BC716DBB-1D2D-44FC-A4D6-06FB6B9FA391}">
      <dsp:nvSpPr>
        <dsp:cNvPr id="0" name=""/>
        <dsp:cNvSpPr/>
      </dsp:nvSpPr>
      <dsp:spPr>
        <a:xfrm>
          <a:off x="348851" y="1537134"/>
          <a:ext cx="2777239" cy="278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1431</a:t>
          </a:r>
          <a:endParaRPr lang="x-none" sz="1500" kern="1200" dirty="0"/>
        </a:p>
      </dsp:txBody>
      <dsp:txXfrm>
        <a:off x="357005" y="1545288"/>
        <a:ext cx="2760931" cy="262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989A-65FB-40AA-A5EB-07CA027881E9}">
      <dsp:nvSpPr>
        <dsp:cNvPr id="0" name=""/>
        <dsp:cNvSpPr/>
      </dsp:nvSpPr>
      <dsp:spPr>
        <a:xfrm>
          <a:off x="0" y="0"/>
          <a:ext cx="3448306" cy="18961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Детский </a:t>
          </a:r>
          <a:r>
            <a:rPr lang="x-none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кардиолог</a:t>
          </a:r>
        </a:p>
      </dsp:txBody>
      <dsp:txXfrm>
        <a:off x="0" y="0"/>
        <a:ext cx="3448306" cy="568844"/>
      </dsp:txXfrm>
    </dsp:sp>
    <dsp:sp modelId="{8AD0E618-75CF-4608-8C53-5D5B89C86B5E}">
      <dsp:nvSpPr>
        <dsp:cNvPr id="0" name=""/>
        <dsp:cNvSpPr/>
      </dsp:nvSpPr>
      <dsp:spPr>
        <a:xfrm>
          <a:off x="346516" y="568890"/>
          <a:ext cx="2758644" cy="27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777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606" y="576980"/>
        <a:ext cx="2742464" cy="260048"/>
      </dsp:txXfrm>
    </dsp:sp>
    <dsp:sp modelId="{A3EF8DF5-BBF6-42ED-AB28-B8CEC0739CE0}">
      <dsp:nvSpPr>
        <dsp:cNvPr id="0" name=""/>
        <dsp:cNvSpPr/>
      </dsp:nvSpPr>
      <dsp:spPr>
        <a:xfrm>
          <a:off x="346516" y="887616"/>
          <a:ext cx="2758644" cy="27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2415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606" y="895706"/>
        <a:ext cx="2742464" cy="260048"/>
      </dsp:txXfrm>
    </dsp:sp>
    <dsp:sp modelId="{A8E04C81-4345-451B-B6DD-7ACB29D0EDCA}">
      <dsp:nvSpPr>
        <dsp:cNvPr id="0" name=""/>
        <dsp:cNvSpPr/>
      </dsp:nvSpPr>
      <dsp:spPr>
        <a:xfrm>
          <a:off x="346516" y="1206341"/>
          <a:ext cx="2758644" cy="27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2055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606" y="1214431"/>
        <a:ext cx="2742464" cy="260048"/>
      </dsp:txXfrm>
    </dsp:sp>
    <dsp:sp modelId="{D2F39545-EA3E-4933-9521-2B83471C8482}">
      <dsp:nvSpPr>
        <dsp:cNvPr id="0" name=""/>
        <dsp:cNvSpPr/>
      </dsp:nvSpPr>
      <dsp:spPr>
        <a:xfrm>
          <a:off x="346516" y="1525066"/>
          <a:ext cx="2758644" cy="27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1942</a:t>
          </a:r>
          <a:endParaRPr lang="x-none" sz="1500" kern="1200" dirty="0"/>
        </a:p>
      </dsp:txBody>
      <dsp:txXfrm>
        <a:off x="354606" y="1533156"/>
        <a:ext cx="2742464" cy="260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440C-0FF3-46F8-940F-53E9A8AC9A2D}">
      <dsp:nvSpPr>
        <dsp:cNvPr id="0" name=""/>
        <dsp:cNvSpPr/>
      </dsp:nvSpPr>
      <dsp:spPr>
        <a:xfrm>
          <a:off x="795911" y="1161"/>
          <a:ext cx="4190952" cy="238072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53340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анализатор 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CS- 2500,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проведения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каагулологических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исследований</a:t>
          </a:r>
        </a:p>
        <a:p>
          <a:pPr marL="533400" lvl="0" indent="0" algn="ctr" defTabSz="666750">
            <a:lnSpc>
              <a:spcPct val="90000"/>
            </a:lnSpc>
            <a:spcBef>
              <a:spcPct val="0"/>
            </a:spcBef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967" y="1161"/>
        <a:ext cx="3149896" cy="2380720"/>
      </dsp:txXfrm>
    </dsp:sp>
    <dsp:sp modelId="{F74E83A3-9AAB-45A1-8DFC-C48FA493F2FA}">
      <dsp:nvSpPr>
        <dsp:cNvPr id="0" name=""/>
        <dsp:cNvSpPr/>
      </dsp:nvSpPr>
      <dsp:spPr>
        <a:xfrm>
          <a:off x="-68598" y="3"/>
          <a:ext cx="2461503" cy="2383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440C-0FF3-46F8-940F-53E9A8AC9A2D}">
      <dsp:nvSpPr>
        <dsp:cNvPr id="0" name=""/>
        <dsp:cNvSpPr/>
      </dsp:nvSpPr>
      <dsp:spPr>
        <a:xfrm>
          <a:off x="1821358" y="1155"/>
          <a:ext cx="4714747" cy="236798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6840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Автоматические анализаторы
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URIT8210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для проведения
биохимических исследований</a:t>
          </a:r>
        </a:p>
      </dsp:txBody>
      <dsp:txXfrm>
        <a:off x="2938390" y="1155"/>
        <a:ext cx="3597715" cy="2367981"/>
      </dsp:txXfrm>
    </dsp:sp>
    <dsp:sp modelId="{F74E83A3-9AAB-45A1-8DFC-C48FA493F2FA}">
      <dsp:nvSpPr>
        <dsp:cNvPr id="0" name=""/>
        <dsp:cNvSpPr/>
      </dsp:nvSpPr>
      <dsp:spPr>
        <a:xfrm>
          <a:off x="-122792" y="3"/>
          <a:ext cx="3945996" cy="23702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440C-0FF3-46F8-940F-53E9A8AC9A2D}">
      <dsp:nvSpPr>
        <dsp:cNvPr id="0" name=""/>
        <dsp:cNvSpPr/>
      </dsp:nvSpPr>
      <dsp:spPr>
        <a:xfrm>
          <a:off x="209035" y="0"/>
          <a:ext cx="4482294" cy="26776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72390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 анализатор 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ABL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800 FLEX,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проведения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 кислотно-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молочного состояния крови и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автоматический анализатор газов</a:t>
          </a:r>
          <a:endParaRPr lang="x-none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723900" lvl="0" indent="0" algn="ctr" defTabSz="666750">
            <a:lnSpc>
              <a:spcPct val="90000"/>
            </a:lnSpc>
            <a:spcBef>
              <a:spcPct val="0"/>
            </a:spcBef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электролитов 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COBAS B221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33400" lvl="0" indent="0" algn="ctr" defTabSz="666750">
            <a:lnSpc>
              <a:spcPct val="90000"/>
            </a:lnSpc>
            <a:spcBef>
              <a:spcPct val="0"/>
            </a:spcBef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2470" y="0"/>
        <a:ext cx="3318859" cy="2677609"/>
      </dsp:txXfrm>
    </dsp:sp>
    <dsp:sp modelId="{F74E83A3-9AAB-45A1-8DFC-C48FA493F2FA}">
      <dsp:nvSpPr>
        <dsp:cNvPr id="0" name=""/>
        <dsp:cNvSpPr/>
      </dsp:nvSpPr>
      <dsp:spPr>
        <a:xfrm>
          <a:off x="-209035" y="5236"/>
          <a:ext cx="2266552" cy="26749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5BAE-11AC-4247-93AD-58AD7D097B63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9B2F-DE11-46E7-AC4E-F67551630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98A1D-0C9C-3499-4923-2C587E16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E43E728-0E23-EB2E-04CD-20BD202D7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219452A-025F-2162-EB59-88A3C2609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D1F95-A1B2-EC79-AB93-83F9BA53F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B2F-DE11-46E7-AC4E-F6755163012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9B2F-DE11-46E7-AC4E-F6755163012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1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E8C3-FE4D-4800-AF9C-F678949C00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3FE2-C984-4860-A0FB-F0C8D30851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158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7FC0-804B-42E3-AF7C-B37281C33F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28A26-ED7A-4059-A48B-362EB9A6E6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287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109C-2B15-4E30-85AE-F32CE51719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E056-5E18-4CE5-AD82-267F6C1585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494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h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 bwMode="auto">
          <a:xfrm>
            <a:off x="838200" y="2111608"/>
            <a:ext cx="10515600" cy="37449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416041" y="5586890"/>
            <a:ext cx="4941771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 bwMode="auto">
          <a:xfrm>
            <a:off x="0" y="0"/>
            <a:ext cx="9488312" cy="5054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69"/>
          <a:stretch/>
        </p:blipFill>
        <p:spPr bwMode="auto">
          <a:xfrm>
            <a:off x="5488817" y="0"/>
            <a:ext cx="67031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33500" y="1020447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33500" y="2924177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333500" y="6356352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69885" y="6356351"/>
            <a:ext cx="2482843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536305" y="6356352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62075" y="1671639"/>
            <a:ext cx="5111751" cy="1204912"/>
          </a:xfrm>
        </p:spPr>
        <p:txBody>
          <a:bodyPr anchor="b"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2075" y="3660774"/>
            <a:ext cx="5111751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2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63800" y="6356352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953250" y="-25401"/>
            <a:ext cx="5238751" cy="6902451"/>
            <a:chOff x="6953250" y="-25401"/>
            <a:chExt cx="5238750" cy="6902451"/>
          </a:xfrm>
        </p:grpSpPr>
        <p:cxnSp>
          <p:nvCxnSpPr>
            <p:cNvPr id="14" name="Straight Connector 13"/>
            <p:cNvCxnSpPr>
              <a:cxnSpLocks/>
            </p:cNvCxnSpPr>
            <p:nvPr userDrawn="1"/>
          </p:nvCxnSpPr>
          <p:spPr bwMode="auto"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 userDrawn="1"/>
          </p:nvCxnSpPr>
          <p:spPr bwMode="auto">
            <a:xfrm flipH="1">
              <a:off x="6953250" y="-25401"/>
              <a:ext cx="3790949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Section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991349" y="2148842"/>
            <a:ext cx="4179571" cy="1715531"/>
          </a:xfrm>
        </p:spPr>
        <p:txBody>
          <a:bodyPr anchor="b">
            <a:noAutofit/>
          </a:bodyPr>
          <a:lstStyle>
            <a:lvl1pPr algn="l">
              <a:defRPr sz="3600" spc="1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991349" y="3962003"/>
            <a:ext cx="4179571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Graphic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 bwMode="auto">
          <a:xfrm>
            <a:off x="0" y="828675"/>
            <a:ext cx="5876925" cy="5200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 bwMode="auto">
          <a:xfrm>
            <a:off x="838200" y="2111382"/>
            <a:ext cx="10515600" cy="37449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 bwMode="auto">
          <a:xfrm>
            <a:off x="1" y="0"/>
            <a:ext cx="55816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657725" y="2809877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657725" y="5028805"/>
            <a:ext cx="6696075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4676773" y="6356352"/>
            <a:ext cx="169545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743701" y="6356352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658349" y="6356352"/>
            <a:ext cx="169545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Slide 4 Peo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85156" y="892179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auto">
          <a:xfrm>
            <a:off x="1487182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228569" y="5084526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6" name="Text Placeholder 2"/>
          <p:cNvSpPr>
            <a:spLocks noGrp="1"/>
          </p:cNvSpPr>
          <p:nvPr>
            <p:ph type="body" idx="21" hasCustomPrompt="1"/>
          </p:nvPr>
        </p:nvSpPr>
        <p:spPr bwMode="auto">
          <a:xfrm>
            <a:off x="1487182" y="546411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 bwMode="auto">
          <a:xfrm>
            <a:off x="3836915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8" hasCustomPrompt="1"/>
          </p:nvPr>
        </p:nvSpPr>
        <p:spPr bwMode="auto">
          <a:xfrm>
            <a:off x="3578300" y="5084526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 bwMode="auto">
          <a:xfrm>
            <a:off x="3836914" y="5478798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 bwMode="auto">
          <a:xfrm>
            <a:off x="6327579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1">
              <a:defRPr/>
            </a:pP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9" hasCustomPrompt="1"/>
          </p:nvPr>
        </p:nvSpPr>
        <p:spPr bwMode="auto">
          <a:xfrm>
            <a:off x="6068964" y="5084526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 bwMode="auto">
          <a:xfrm>
            <a:off x="6327578" y="5478798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/>
          </p:nvPr>
        </p:nvSpPr>
        <p:spPr bwMode="auto">
          <a:xfrm>
            <a:off x="8747459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idx="20" hasCustomPrompt="1"/>
          </p:nvPr>
        </p:nvSpPr>
        <p:spPr bwMode="auto">
          <a:xfrm>
            <a:off x="8488845" y="5084526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 bwMode="auto">
          <a:xfrm>
            <a:off x="8747458" y="546411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7334250" y="2"/>
            <a:ext cx="4857751" cy="1724025"/>
            <a:chOff x="7334250" y="0"/>
            <a:chExt cx="4857750" cy="1724025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 bwMode="auto"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 bwMode="auto"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D14E-7820-482A-81CE-E9708F990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A534-4E5E-4512-8A23-8BCCEDBC9A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068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Slide 8 Peo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auto"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/>
          </p:blipFill>
          <p:spPr bwMode="auto"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85156" y="892179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auto">
          <a:xfrm>
            <a:off x="1877176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500168" y="3654379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6" name="Text Placeholder 2"/>
          <p:cNvSpPr>
            <a:spLocks noGrp="1"/>
          </p:cNvSpPr>
          <p:nvPr>
            <p:ph type="body" idx="21" hasCustomPrompt="1"/>
          </p:nvPr>
        </p:nvSpPr>
        <p:spPr bwMode="auto">
          <a:xfrm>
            <a:off x="1500168" y="3809749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 bwMode="auto">
          <a:xfrm>
            <a:off x="4226271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8" hasCustomPrompt="1"/>
          </p:nvPr>
        </p:nvSpPr>
        <p:spPr bwMode="auto">
          <a:xfrm>
            <a:off x="3849263" y="3654379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 bwMode="auto">
          <a:xfrm>
            <a:off x="3849263" y="3809749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37"/>
          </p:nvPr>
        </p:nvSpPr>
        <p:spPr bwMode="auto">
          <a:xfrm>
            <a:off x="6655584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9" hasCustomPrompt="1"/>
          </p:nvPr>
        </p:nvSpPr>
        <p:spPr bwMode="auto">
          <a:xfrm>
            <a:off x="6198357" y="3654379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 bwMode="auto">
          <a:xfrm>
            <a:off x="6096001" y="3809749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/>
          </p:nvPr>
        </p:nvSpPr>
        <p:spPr bwMode="auto">
          <a:xfrm>
            <a:off x="9136815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idx="20" hasCustomPrompt="1"/>
          </p:nvPr>
        </p:nvSpPr>
        <p:spPr bwMode="auto">
          <a:xfrm>
            <a:off x="8759807" y="3654379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 bwMode="auto">
          <a:xfrm>
            <a:off x="8744481" y="3809749"/>
            <a:ext cx="184412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55" name="Picture Placeholder 10"/>
          <p:cNvSpPr>
            <a:spLocks noGrp="1"/>
          </p:cNvSpPr>
          <p:nvPr>
            <p:ph type="pic" sz="quarter" idx="26"/>
          </p:nvPr>
        </p:nvSpPr>
        <p:spPr bwMode="auto">
          <a:xfrm>
            <a:off x="1877176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Text Placeholder 2"/>
          <p:cNvSpPr>
            <a:spLocks noGrp="1"/>
          </p:cNvSpPr>
          <p:nvPr>
            <p:ph type="body" idx="25" hasCustomPrompt="1"/>
          </p:nvPr>
        </p:nvSpPr>
        <p:spPr bwMode="auto">
          <a:xfrm>
            <a:off x="1500168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2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1500168" y="5668585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27"/>
          </p:nvPr>
        </p:nvSpPr>
        <p:spPr bwMode="auto">
          <a:xfrm>
            <a:off x="4226271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3849263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3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3849263" y="5668585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38"/>
          </p:nvPr>
        </p:nvSpPr>
        <p:spPr bwMode="auto">
          <a:xfrm>
            <a:off x="6655584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6339927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4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6339925" y="5668585"/>
            <a:ext cx="181347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58" name="Picture Placeholder 10"/>
          <p:cNvSpPr>
            <a:spLocks noGrp="1"/>
          </p:cNvSpPr>
          <p:nvPr>
            <p:ph type="pic" sz="quarter" idx="29"/>
          </p:nvPr>
        </p:nvSpPr>
        <p:spPr bwMode="auto">
          <a:xfrm>
            <a:off x="9136815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8759807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5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8744481" y="5668585"/>
            <a:ext cx="184412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9DFD55-3C28-40EF-9E31-A92D2E4017FF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mart 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auto"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 bwMode="auto"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5"/>
          </p:nvPr>
        </p:nvSpPr>
        <p:spPr bwMode="auto">
          <a:xfrm>
            <a:off x="838200" y="2111377"/>
            <a:ext cx="10515600" cy="37449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raphic 10"/>
          <p:cNvSpPr/>
          <p:nvPr/>
        </p:nvSpPr>
        <p:spPr bwMode="auto">
          <a:xfrm>
            <a:off x="2113885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 extrusionOk="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1" y="5509418"/>
            <a:ext cx="4082143" cy="585788"/>
          </a:xfrm>
        </p:spPr>
        <p:txBody>
          <a:bodyPr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TITLE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auto">
          <a:xfrm>
            <a:off x="166075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 bwMode="auto">
          <a:xfrm>
            <a:off x="732131" y="2584096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/>
          </p:nvPr>
        </p:nvSpPr>
        <p:spPr bwMode="auto">
          <a:xfrm>
            <a:off x="1338557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/>
          </p:nvPr>
        </p:nvSpPr>
        <p:spPr bwMode="auto">
          <a:xfrm>
            <a:off x="1922757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576937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749144" y="6356352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810875" y="6356352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 bwMode="auto">
          <a:xfrm>
            <a:off x="4353516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 bwMode="auto"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 bwMode="auto"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2586264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933699" y="892179"/>
            <a:ext cx="8421688" cy="1325563"/>
          </a:xfrm>
        </p:spPr>
        <p:txBody>
          <a:bodyPr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2933699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933699" y="3834608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7410173" y="3834608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 bwMode="auto">
          <a:xfrm>
            <a:off x="25786" y="0"/>
            <a:ext cx="4368031" cy="3912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85156" y="892179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243105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43105" y="3834608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4647666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7666" y="3834608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 bwMode="auto"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22" name="Content Placeholder 3"/>
          <p:cNvSpPr>
            <a:spLocks noGrp="1"/>
          </p:cNvSpPr>
          <p:nvPr>
            <p:ph sz="half" idx="14"/>
          </p:nvPr>
        </p:nvSpPr>
        <p:spPr bwMode="auto">
          <a:xfrm>
            <a:off x="8066421" y="3834608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 bwMode="auto"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/>
            <p:cNvCxnSpPr>
              <a:cxnSpLocks/>
            </p:cNvCxnSpPr>
            <p:nvPr userDrawn="1"/>
          </p:nvCxnSpPr>
          <p:spPr bwMode="auto"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 bwMode="auto"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ummar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76875" y="1671639"/>
            <a:ext cx="5111751" cy="1204912"/>
          </a:xfrm>
        </p:spPr>
        <p:txBody>
          <a:bodyPr anchor="b"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75" y="3660774"/>
            <a:ext cx="5111751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1" y="2"/>
            <a:ext cx="4762500" cy="5186363"/>
            <a:chOff x="0" y="0"/>
            <a:chExt cx="4762500" cy="5186363"/>
          </a:xfrm>
        </p:grpSpPr>
        <p:cxnSp>
          <p:nvCxnSpPr>
            <p:cNvPr id="23" name="Straight Connector 22"/>
            <p:cNvCxnSpPr>
              <a:cxnSpLocks/>
            </p:cNvCxnSpPr>
            <p:nvPr userDrawn="1"/>
          </p:nvCxnSpPr>
          <p:spPr bwMode="auto">
            <a:xfrm flipH="1" flipV="1">
              <a:off x="0" y="876299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2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2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2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los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267200" y="1615738"/>
            <a:ext cx="4179571" cy="1524735"/>
          </a:xfrm>
        </p:spPr>
        <p:txBody>
          <a:bodyPr anchor="b">
            <a:noAutofit/>
          </a:bodyPr>
          <a:lstStyle>
            <a:lvl1pPr algn="l">
              <a:defRPr sz="3600" spc="1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267200" y="3238105"/>
            <a:ext cx="4179571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3176939" cy="6858000"/>
          </a:xfrm>
          <a:prstGeom prst="rect">
            <a:avLst/>
          </a:prstGeom>
        </p:spPr>
      </p:pic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4267201" y="6356352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6479722" y="6356352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9579429" y="6356352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E8C3-FE4D-4800-AF9C-F678949C00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3FE2-C984-4860-A0FB-F0C8D30851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488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D14E-7820-482A-81CE-E9708F990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A534-4E5E-4512-8A23-8BCCEDBC9A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502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BA7D-7236-4070-8D3A-748522991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55B9-6C96-41CF-9590-96D15AE40C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329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BA7D-7236-4070-8D3A-748522991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55B9-6C96-41CF-9590-96D15AE40C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30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F449-2FB8-4C94-A1E6-EB0F00BDE2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F53A6-D949-48DE-94B6-3A668178BE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3251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6635-36B2-4D51-B4BF-C87422A91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C1AF-B7A3-41A0-80E2-CEA3282DAD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550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4ACF-1F8A-454C-B13D-607C7DDA5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CD4FB-1E09-4E96-AEBF-CB75E77BCE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9837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A20A-23F2-4E2A-BCAC-D526759A47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0CC7-3C21-4778-B0BE-A97A0B8260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77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959D-EAFB-49E3-B0A4-E641D0DAD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28CE7-DDF3-400A-8305-70EA9AABF6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631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9718-66AD-483E-B647-0E3EE23BB3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A0CF-EEFF-47B8-90E9-BD9F92B9AD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952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7FC0-804B-42E3-AF7C-B37281C33F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28A26-ED7A-4059-A48B-362EB9A6E6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12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109C-2B15-4E30-85AE-F32CE51719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E056-5E18-4CE5-AD82-267F6C1585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6473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 bwMode="auto">
          <a:xfrm>
            <a:off x="838200" y="2111608"/>
            <a:ext cx="10515600" cy="37449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4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E8C3-FE4D-4800-AF9C-F678949C00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3FE2-C984-4860-A0FB-F0C8D30851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651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F449-2FB8-4C94-A1E6-EB0F00BDE2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F53A6-D949-48DE-94B6-3A668178BE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314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D14E-7820-482A-81CE-E9708F990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A534-4E5E-4512-8A23-8BCCEDBC9A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257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BA7D-7236-4070-8D3A-748522991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55B9-6C96-41CF-9590-96D15AE40C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6893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F449-2FB8-4C94-A1E6-EB0F00BDE2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F53A6-D949-48DE-94B6-3A668178BE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1850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6635-36B2-4D51-B4BF-C87422A91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C1AF-B7A3-41A0-80E2-CEA3282DAD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6546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4ACF-1F8A-454C-B13D-607C7DDA5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CD4FB-1E09-4E96-AEBF-CB75E77BCE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6413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A20A-23F2-4E2A-BCAC-D526759A47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0CC7-3C21-4778-B0BE-A97A0B8260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1999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959D-EAFB-49E3-B0A4-E641D0DAD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28CE7-DDF3-400A-8305-70EA9AABF6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8323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9718-66AD-483E-B647-0E3EE23BB3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A0CF-EEFF-47B8-90E9-BD9F92B9AD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877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7FC0-804B-42E3-AF7C-B37281C33F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28A26-ED7A-4059-A48B-362EB9A6E6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0135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109C-2B15-4E30-85AE-F32CE51719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E056-5E18-4CE5-AD82-267F6C1585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21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6635-36B2-4D51-B4BF-C87422A91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C1AF-B7A3-41A0-80E2-CEA3282DAD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797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 bwMode="auto">
          <a:xfrm>
            <a:off x="838200" y="2111608"/>
            <a:ext cx="10515600" cy="37449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416041" y="5586890"/>
            <a:ext cx="4941771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 bwMode="auto">
          <a:xfrm>
            <a:off x="0" y="0"/>
            <a:ext cx="9488312" cy="5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8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69"/>
          <a:stretch/>
        </p:blipFill>
        <p:spPr bwMode="auto">
          <a:xfrm>
            <a:off x="5488817" y="0"/>
            <a:ext cx="67031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33500" y="1020447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33500" y="2924177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333500" y="6356352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69885" y="6356351"/>
            <a:ext cx="2482843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536305" y="6356352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59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62075" y="1671639"/>
            <a:ext cx="5111751" cy="1204912"/>
          </a:xfrm>
        </p:spPr>
        <p:txBody>
          <a:bodyPr anchor="b"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2075" y="3660774"/>
            <a:ext cx="5111751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2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63800" y="6356352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953250" y="-25401"/>
            <a:ext cx="5238751" cy="6902451"/>
            <a:chOff x="6953250" y="-25401"/>
            <a:chExt cx="5238750" cy="6902451"/>
          </a:xfrm>
        </p:grpSpPr>
        <p:cxnSp>
          <p:nvCxnSpPr>
            <p:cNvPr id="14" name="Straight Connector 13"/>
            <p:cNvCxnSpPr>
              <a:cxnSpLocks/>
            </p:cNvCxnSpPr>
            <p:nvPr userDrawn="1"/>
          </p:nvCxnSpPr>
          <p:spPr bwMode="auto"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 userDrawn="1"/>
          </p:nvCxnSpPr>
          <p:spPr bwMode="auto">
            <a:xfrm flipH="1">
              <a:off x="6953250" y="-25401"/>
              <a:ext cx="3790949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621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991349" y="2148842"/>
            <a:ext cx="4179571" cy="1715531"/>
          </a:xfrm>
        </p:spPr>
        <p:txBody>
          <a:bodyPr anchor="b">
            <a:noAutofit/>
          </a:bodyPr>
          <a:lstStyle>
            <a:lvl1pPr algn="l">
              <a:defRPr sz="3600" spc="1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991349" y="3962003"/>
            <a:ext cx="4179571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Graphic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 bwMode="auto"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 bwMode="auto">
          <a:xfrm>
            <a:off x="838200" y="2111382"/>
            <a:ext cx="10515600" cy="37449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 bwMode="auto">
          <a:xfrm>
            <a:off x="1" y="0"/>
            <a:ext cx="55816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657725" y="2809877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657725" y="5028805"/>
            <a:ext cx="6696075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4676773" y="6356352"/>
            <a:ext cx="169545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743701" y="6356352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658349" y="6356352"/>
            <a:ext cx="169545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81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85156" y="892179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auto">
          <a:xfrm>
            <a:off x="1487182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228569" y="5084526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6" name="Text Placeholder 2"/>
          <p:cNvSpPr>
            <a:spLocks noGrp="1"/>
          </p:cNvSpPr>
          <p:nvPr>
            <p:ph type="body" idx="21" hasCustomPrompt="1"/>
          </p:nvPr>
        </p:nvSpPr>
        <p:spPr bwMode="auto">
          <a:xfrm>
            <a:off x="1487182" y="546411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 bwMode="auto">
          <a:xfrm>
            <a:off x="3836915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8" hasCustomPrompt="1"/>
          </p:nvPr>
        </p:nvSpPr>
        <p:spPr bwMode="auto">
          <a:xfrm>
            <a:off x="3578300" y="5084526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 bwMode="auto">
          <a:xfrm>
            <a:off x="3836914" y="5478798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 bwMode="auto">
          <a:xfrm>
            <a:off x="6327579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1">
              <a:defRPr/>
            </a:pP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9" hasCustomPrompt="1"/>
          </p:nvPr>
        </p:nvSpPr>
        <p:spPr bwMode="auto">
          <a:xfrm>
            <a:off x="6068964" y="5084526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 bwMode="auto">
          <a:xfrm>
            <a:off x="6327578" y="5478798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/>
          </p:nvPr>
        </p:nvSpPr>
        <p:spPr bwMode="auto">
          <a:xfrm>
            <a:off x="8747459" y="2886076"/>
            <a:ext cx="1845511" cy="1845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idx="20" hasCustomPrompt="1"/>
          </p:nvPr>
        </p:nvSpPr>
        <p:spPr bwMode="auto">
          <a:xfrm>
            <a:off x="8488845" y="5084526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 bwMode="auto">
          <a:xfrm>
            <a:off x="8747458" y="546411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spc="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7334250" y="2"/>
            <a:ext cx="4857751" cy="1724025"/>
            <a:chOff x="7334250" y="0"/>
            <a:chExt cx="4857750" cy="1724025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 bwMode="auto"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 bwMode="auto"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612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auto"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/>
          </p:blipFill>
          <p:spPr bwMode="auto"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85156" y="892179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auto">
          <a:xfrm>
            <a:off x="1877176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500168" y="3654379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6" name="Text Placeholder 2"/>
          <p:cNvSpPr>
            <a:spLocks noGrp="1"/>
          </p:cNvSpPr>
          <p:nvPr>
            <p:ph type="body" idx="21" hasCustomPrompt="1"/>
          </p:nvPr>
        </p:nvSpPr>
        <p:spPr bwMode="auto">
          <a:xfrm>
            <a:off x="1500168" y="3809749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 bwMode="auto">
          <a:xfrm>
            <a:off x="4226271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8" hasCustomPrompt="1"/>
          </p:nvPr>
        </p:nvSpPr>
        <p:spPr bwMode="auto">
          <a:xfrm>
            <a:off x="3849263" y="3654379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 bwMode="auto">
          <a:xfrm>
            <a:off x="3849263" y="3809749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37"/>
          </p:nvPr>
        </p:nvSpPr>
        <p:spPr bwMode="auto">
          <a:xfrm>
            <a:off x="6655584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9" hasCustomPrompt="1"/>
          </p:nvPr>
        </p:nvSpPr>
        <p:spPr bwMode="auto">
          <a:xfrm>
            <a:off x="6198357" y="3654379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 bwMode="auto">
          <a:xfrm>
            <a:off x="6096001" y="3809749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/>
          </p:nvPr>
        </p:nvSpPr>
        <p:spPr bwMode="auto">
          <a:xfrm>
            <a:off x="9136815" y="2428875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idx="20" hasCustomPrompt="1"/>
          </p:nvPr>
        </p:nvSpPr>
        <p:spPr bwMode="auto">
          <a:xfrm>
            <a:off x="8759807" y="3654379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 bwMode="auto">
          <a:xfrm>
            <a:off x="8744481" y="3809749"/>
            <a:ext cx="184412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55" name="Picture Placeholder 10"/>
          <p:cNvSpPr>
            <a:spLocks noGrp="1"/>
          </p:cNvSpPr>
          <p:nvPr>
            <p:ph type="pic" sz="quarter" idx="26"/>
          </p:nvPr>
        </p:nvSpPr>
        <p:spPr bwMode="auto">
          <a:xfrm>
            <a:off x="1877176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Text Placeholder 2"/>
          <p:cNvSpPr>
            <a:spLocks noGrp="1"/>
          </p:cNvSpPr>
          <p:nvPr>
            <p:ph type="body" idx="25" hasCustomPrompt="1"/>
          </p:nvPr>
        </p:nvSpPr>
        <p:spPr bwMode="auto">
          <a:xfrm>
            <a:off x="1500168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2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1500168" y="5668585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27"/>
          </p:nvPr>
        </p:nvSpPr>
        <p:spPr bwMode="auto">
          <a:xfrm>
            <a:off x="4226271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3849263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3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3849263" y="5668585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38"/>
          </p:nvPr>
        </p:nvSpPr>
        <p:spPr bwMode="auto">
          <a:xfrm>
            <a:off x="6655584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6339927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4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6339925" y="5668585"/>
            <a:ext cx="181347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58" name="Picture Placeholder 10"/>
          <p:cNvSpPr>
            <a:spLocks noGrp="1"/>
          </p:cNvSpPr>
          <p:nvPr>
            <p:ph type="pic" sz="quarter" idx="29"/>
          </p:nvPr>
        </p:nvSpPr>
        <p:spPr bwMode="auto">
          <a:xfrm>
            <a:off x="9136815" y="4287711"/>
            <a:ext cx="1066800" cy="10668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8759807" y="551321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65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8744481" y="5668585"/>
            <a:ext cx="184412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spc="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9DFD55-3C28-40EF-9E31-A92D2E4017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1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auto"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 bwMode="auto"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5"/>
          </p:nvPr>
        </p:nvSpPr>
        <p:spPr bwMode="auto">
          <a:xfrm>
            <a:off x="838200" y="2111377"/>
            <a:ext cx="10515600" cy="37449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7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4ACF-1F8A-454C-B13D-607C7DDA5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CD4FB-1E09-4E96-AEBF-CB75E77BCE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0123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raphic 10"/>
          <p:cNvSpPr/>
          <p:nvPr/>
        </p:nvSpPr>
        <p:spPr bwMode="auto">
          <a:xfrm>
            <a:off x="2113885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 extrusionOk="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1" y="5509418"/>
            <a:ext cx="4082143" cy="585788"/>
          </a:xfrm>
        </p:spPr>
        <p:txBody>
          <a:bodyPr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TITLE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auto">
          <a:xfrm>
            <a:off x="166075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 bwMode="auto">
          <a:xfrm>
            <a:off x="732131" y="2584096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/>
          </p:nvPr>
        </p:nvSpPr>
        <p:spPr bwMode="auto">
          <a:xfrm>
            <a:off x="1338557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/>
          </p:nvPr>
        </p:nvSpPr>
        <p:spPr bwMode="auto">
          <a:xfrm>
            <a:off x="1922757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576937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/>
            </a:lvl1pPr>
          </a:lstStyle>
          <a:p>
            <a:pPr lvl="0">
              <a:defRPr/>
            </a:pPr>
            <a:r>
              <a:rPr lang="en-US"/>
              <a:t>Click to edit master text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749144" y="6356352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810875" y="6356352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 bwMode="auto">
          <a:xfrm>
            <a:off x="4353516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 bwMode="auto"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 bwMode="auto"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2586264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48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933699" y="892179"/>
            <a:ext cx="8421688" cy="1325563"/>
          </a:xfrm>
        </p:spPr>
        <p:txBody>
          <a:bodyPr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2933699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933699" y="3834608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7410173" y="3834608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 bwMode="auto">
          <a:xfrm>
            <a:off x="25786" y="0"/>
            <a:ext cx="4368031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78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85156" y="892179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243105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43105" y="3834608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4647666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7666" y="3834608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 bwMode="auto"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</a:t>
            </a:r>
            <a:endParaRPr/>
          </a:p>
        </p:txBody>
      </p:sp>
      <p:sp>
        <p:nvSpPr>
          <p:cNvPr id="22" name="Content Placeholder 3"/>
          <p:cNvSpPr>
            <a:spLocks noGrp="1"/>
          </p:cNvSpPr>
          <p:nvPr>
            <p:ph sz="half" idx="14"/>
          </p:nvPr>
        </p:nvSpPr>
        <p:spPr bwMode="auto">
          <a:xfrm>
            <a:off x="8066421" y="3834608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/>
            </a:lvl1pPr>
            <a:lvl2pPr marL="457200" indent="0">
              <a:lnSpc>
                <a:spcPct val="100000"/>
              </a:lnSpc>
              <a:buNone/>
              <a:defRPr sz="1400" spc="50"/>
            </a:lvl2pPr>
            <a:lvl3pPr marL="914400" indent="0">
              <a:lnSpc>
                <a:spcPct val="100000"/>
              </a:lnSpc>
              <a:buNone/>
              <a:defRPr sz="1400" spc="50"/>
            </a:lvl3pPr>
            <a:lvl4pPr marL="1371600" indent="0">
              <a:lnSpc>
                <a:spcPct val="100000"/>
              </a:lnSpc>
              <a:buNone/>
              <a:defRPr sz="1400" spc="50"/>
            </a:lvl4pPr>
            <a:lvl5pPr marL="1828800" indent="0">
              <a:lnSpc>
                <a:spcPct val="100000"/>
              </a:lnSpc>
              <a:buNone/>
              <a:defRPr sz="1400" spc="5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 bwMode="auto"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/>
            <p:cNvCxnSpPr>
              <a:cxnSpLocks/>
            </p:cNvCxnSpPr>
            <p:nvPr userDrawn="1"/>
          </p:nvCxnSpPr>
          <p:spPr bwMode="auto"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 bwMode="auto"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719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ummar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76875" y="1671639"/>
            <a:ext cx="5111751" cy="1204912"/>
          </a:xfrm>
        </p:spPr>
        <p:txBody>
          <a:bodyPr anchor="b">
            <a:normAutofit/>
          </a:bodyPr>
          <a:lstStyle>
            <a:lvl1pPr>
              <a:defRPr lang="en-US" sz="28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75" y="3660774"/>
            <a:ext cx="5111751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1" y="2"/>
            <a:ext cx="4762500" cy="5186363"/>
            <a:chOff x="0" y="0"/>
            <a:chExt cx="4762500" cy="5186363"/>
          </a:xfrm>
        </p:grpSpPr>
        <p:cxnSp>
          <p:nvCxnSpPr>
            <p:cNvPr id="23" name="Straight Connector 22"/>
            <p:cNvCxnSpPr>
              <a:cxnSpLocks/>
            </p:cNvCxnSpPr>
            <p:nvPr userDrawn="1"/>
          </p:nvCxnSpPr>
          <p:spPr bwMode="auto">
            <a:xfrm flipH="1" flipV="1">
              <a:off x="0" y="876299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2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2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2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6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267200" y="1615738"/>
            <a:ext cx="4179571" cy="1524735"/>
          </a:xfrm>
        </p:spPr>
        <p:txBody>
          <a:bodyPr anchor="b">
            <a:noAutofit/>
          </a:bodyPr>
          <a:lstStyle>
            <a:lvl1pPr algn="l">
              <a:defRPr sz="3600" spc="1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267200" y="3238105"/>
            <a:ext cx="4179571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 bwMode="auto">
          <a:xfrm>
            <a:off x="0" y="0"/>
            <a:ext cx="3176939" cy="6858000"/>
          </a:xfrm>
          <a:prstGeom prst="rect">
            <a:avLst/>
          </a:prstGeom>
        </p:spPr>
      </p:pic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4267201" y="6356352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20XX</a:t>
            </a:r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6479722" y="6356352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9579429" y="6356352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A20A-23F2-4E2A-BCAC-D526759A47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0CC7-3C21-4778-B0BE-A97A0B8260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23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959D-EAFB-49E3-B0A4-E641D0DAD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28CE7-DDF3-400A-8305-70EA9AABF6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18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9718-66AD-483E-B647-0E3EE23BB3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A0CF-EEFF-47B8-90E9-BD9F92B9AD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3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ADED800E-31A9-4D8B-BC06-D3719B5BC316}" type="datetimeFigureOut">
              <a:rPr lang="ru-RU" kern="120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15.02.2026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F12A90-9AA3-429C-A37D-D4ABC0B72A70}" type="slidenum">
              <a:rPr lang="ru-RU" altLang="en-US" kern="1200" smtClean="0"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kern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7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49" r:id="rId13"/>
    <p:sldLayoutId id="2147483650" r:id="rId14"/>
    <p:sldLayoutId id="2147483651" r:id="rId15"/>
    <p:sldLayoutId id="2147483652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ADED800E-31A9-4D8B-BC06-D3719B5BC316}" type="datetimeFigureOut">
              <a:rPr lang="ru-RU" kern="120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15.02.2026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F12A90-9AA3-429C-A37D-D4ABC0B72A70}" type="slidenum">
              <a:rPr lang="ru-RU" altLang="en-US" kern="1200" smtClean="0"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kern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ADED800E-31A9-4D8B-BC06-D3719B5BC316}" type="datetimeFigureOut">
              <a:rPr lang="ru-RU" kern="120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15.02.2026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4F12A90-9AA3-429C-A37D-D4ABC0B72A70}" type="slidenum">
              <a:rPr lang="ru-RU" altLang="en-US" kern="1200" smtClean="0"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kern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2BD592DD-7FB3-D262-E22B-E4FADC93D11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 descr="Изображение выглядит как человек, одежда, Человеческое лицо, очк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3C0912-3490-E70B-D731-26D28D51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73" y="0"/>
            <a:ext cx="122361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F9A99-729D-ADC8-0AD5-D8A6924D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72" y="9291"/>
            <a:ext cx="5213267" cy="988099"/>
          </a:xfrm>
        </p:spPr>
        <p:txBody>
          <a:bodyPr>
            <a:noAutofit/>
          </a:bodyPr>
          <a:lstStyle/>
          <a:p>
            <a:pPr algn="l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ПРЕДПРИЯТИЯ:</a:t>
            </a:r>
            <a:b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ПРЕДПРИЯТИЕ</a:t>
            </a:r>
            <a:b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«МНОГОПРОФИЛЬНАЯ БОЛЬНИЦА №2 Г. КАРАГАНДЫ» УЗКО</a:t>
            </a:r>
            <a:b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Г. КАРАГАНДА, УЛ. КРЫЛОВА 23 </a:t>
            </a:r>
            <a:endParaRPr lang="x-non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826E31-A4DA-4DC0-E3EB-1D412097706E}"/>
              </a:ext>
            </a:extLst>
          </p:cNvPr>
          <p:cNvSpPr txBox="1">
            <a:spLocks/>
          </p:cNvSpPr>
          <p:nvPr/>
        </p:nvSpPr>
        <p:spPr bwMode="auto">
          <a:xfrm>
            <a:off x="-44173" y="2111608"/>
            <a:ext cx="5213267" cy="17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kern="12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 «МНОГОПРОФИЛЬНАЯ БОЛЬНИЦА №2 г. КАРАГАНДЫ»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12 МЕСЯЦЕВ 2025 ГОДА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77F8F1-42F1-A81E-C508-E5BFE52CE6D5}"/>
              </a:ext>
            </a:extLst>
          </p:cNvPr>
          <p:cNvSpPr txBox="1">
            <a:spLocks/>
          </p:cNvSpPr>
          <p:nvPr/>
        </p:nvSpPr>
        <p:spPr bwMode="auto">
          <a:xfrm>
            <a:off x="-44173" y="5568172"/>
            <a:ext cx="7933267" cy="98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kern="1200" spc="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О. ДИРЕКТОРА ПРЕДПРИЯТИЯ: БОГОСЛАВСКИЙ ПАВЕЛ ВЛАДИСЛАВОВИЧ</a:t>
            </a:r>
            <a:endParaRPr lang="x-none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6672" cy="9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0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15F74-866F-970C-763C-137818392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BCAE1-682B-3CFA-D658-698E5F2B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</p:spPr>
        <p:txBody>
          <a:bodyPr/>
          <a:lstStyle/>
          <a:p>
            <a:r>
              <a:rPr lang="ru-RU" sz="3200" b="1" i="1" dirty="0"/>
              <a:t>Обучение медицинского персонала за 2022-2025 годы</a:t>
            </a:r>
            <a:r>
              <a:rPr lang="ru-RU" dirty="0"/>
              <a:t>.</a:t>
            </a:r>
            <a:endParaRPr lang="x-none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91DFA0-1F0A-1E9A-BC0D-4902499FE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859297"/>
              </p:ext>
            </p:extLst>
          </p:nvPr>
        </p:nvGraphicFramePr>
        <p:xfrm>
          <a:off x="88900" y="1244600"/>
          <a:ext cx="119888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23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F795-22E1-4E2F-B265-A638B7D0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пролеченных больных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x-none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8A98066-6DEE-DC65-4207-7B0E8AEF3E9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5518568"/>
              </p:ext>
            </p:extLst>
          </p:nvPr>
        </p:nvGraphicFramePr>
        <p:xfrm>
          <a:off x="0" y="1346199"/>
          <a:ext cx="12051792" cy="523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51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B91BB-A4AD-DB33-601A-8F1FFF9A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52907-8A13-AFEB-31FC-38582481633C}"/>
              </a:ext>
            </a:extLst>
          </p:cNvPr>
          <p:cNvSpPr txBox="1"/>
          <p:nvPr/>
        </p:nvSpPr>
        <p:spPr>
          <a:xfrm>
            <a:off x="1401570" y="213756"/>
            <a:ext cx="80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стационара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AE638D57-8E7B-4950-C5A0-7EEDD386D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37301"/>
              </p:ext>
            </p:extLst>
          </p:nvPr>
        </p:nvGraphicFramePr>
        <p:xfrm>
          <a:off x="690442" y="904397"/>
          <a:ext cx="8649257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7972">
                  <a:extLst>
                    <a:ext uri="{9D8B030D-6E8A-4147-A177-3AD203B41FA5}">
                      <a16:colId xmlns:a16="http://schemas.microsoft.com/office/drawing/2014/main" val="1537857983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val="2600197302"/>
                    </a:ext>
                  </a:extLst>
                </a:gridCol>
                <a:gridCol w="999066">
                  <a:extLst>
                    <a:ext uri="{9D8B030D-6E8A-4147-A177-3AD203B41FA5}">
                      <a16:colId xmlns:a16="http://schemas.microsoft.com/office/drawing/2014/main" val="3986437156"/>
                    </a:ext>
                  </a:extLst>
                </a:gridCol>
                <a:gridCol w="1075267">
                  <a:extLst>
                    <a:ext uri="{9D8B030D-6E8A-4147-A177-3AD203B41FA5}">
                      <a16:colId xmlns:a16="http://schemas.microsoft.com/office/drawing/2014/main" val="2719767284"/>
                    </a:ext>
                  </a:extLst>
                </a:gridCol>
                <a:gridCol w="1224818">
                  <a:extLst>
                    <a:ext uri="{9D8B030D-6E8A-4147-A177-3AD203B41FA5}">
                      <a16:colId xmlns:a16="http://schemas.microsoft.com/office/drawing/2014/main" val="326996712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показатели: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469829"/>
                  </a:ext>
                </a:extLst>
              </a:tr>
            </a:tbl>
          </a:graphicData>
        </a:graphic>
      </p:graphicFrame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E3349AA-171B-4D85-9467-5CDDD7A417DC}"/>
              </a:ext>
            </a:extLst>
          </p:cNvPr>
          <p:cNvGrpSpPr/>
          <p:nvPr/>
        </p:nvGrpSpPr>
        <p:grpSpPr>
          <a:xfrm>
            <a:off x="1048688" y="1513783"/>
            <a:ext cx="5834537" cy="3115484"/>
            <a:chOff x="353176" y="2389908"/>
            <a:chExt cx="5578725" cy="309550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1FD75AB-B676-3B9C-E10D-BD58265BEE39}"/>
                </a:ext>
              </a:extLst>
            </p:cNvPr>
            <p:cNvSpPr/>
            <p:nvPr/>
          </p:nvSpPr>
          <p:spPr>
            <a:xfrm>
              <a:off x="353176" y="5100022"/>
              <a:ext cx="3674370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Досуточная летальность %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A9FA4B9-5AC1-AE61-EE10-382E754C55A9}"/>
                </a:ext>
              </a:extLst>
            </p:cNvPr>
            <p:cNvSpPr/>
            <p:nvPr/>
          </p:nvSpPr>
          <p:spPr>
            <a:xfrm>
              <a:off x="353176" y="4606887"/>
              <a:ext cx="3674371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Умерло больных до суток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D77621D-67EC-6BD9-5CB5-F612613BDB01}"/>
                </a:ext>
              </a:extLst>
            </p:cNvPr>
            <p:cNvSpPr/>
            <p:nvPr/>
          </p:nvSpPr>
          <p:spPr>
            <a:xfrm>
              <a:off x="353176" y="4157515"/>
              <a:ext cx="3674371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Послеоперационная летальность в %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41E3FEE-9AF9-A566-E08E-869FD5F3D37C}"/>
                </a:ext>
              </a:extLst>
            </p:cNvPr>
            <p:cNvSpPr/>
            <p:nvPr/>
          </p:nvSpPr>
          <p:spPr>
            <a:xfrm>
              <a:off x="353176" y="3717116"/>
              <a:ext cx="3674371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Умерло больных после операции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5B7564B1-6512-46EF-D065-01D066229E18}"/>
                </a:ext>
              </a:extLst>
            </p:cNvPr>
            <p:cNvSpPr/>
            <p:nvPr/>
          </p:nvSpPr>
          <p:spPr>
            <a:xfrm>
              <a:off x="377114" y="2835931"/>
              <a:ext cx="3674371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летальность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C22E812-009D-6CEA-77D9-BBA161E5FEE4}"/>
                </a:ext>
              </a:extLst>
            </p:cNvPr>
            <p:cNvSpPr/>
            <p:nvPr/>
          </p:nvSpPr>
          <p:spPr>
            <a:xfrm>
              <a:off x="369641" y="2389908"/>
              <a:ext cx="3674371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Умерло больных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66ED6365-1F32-E1AE-4F2E-BC94BF5E9F65}"/>
                </a:ext>
              </a:extLst>
            </p:cNvPr>
            <p:cNvSpPr/>
            <p:nvPr/>
          </p:nvSpPr>
          <p:spPr>
            <a:xfrm>
              <a:off x="4152899" y="2389908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183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79CB7103-5591-C6CE-068D-5710B306A0AC}"/>
                </a:ext>
              </a:extLst>
            </p:cNvPr>
            <p:cNvSpPr/>
            <p:nvPr/>
          </p:nvSpPr>
          <p:spPr>
            <a:xfrm>
              <a:off x="5086350" y="2389908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134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18772F1-5B42-7213-2F77-FE85C22DFB7B}"/>
                </a:ext>
              </a:extLst>
            </p:cNvPr>
            <p:cNvSpPr/>
            <p:nvPr/>
          </p:nvSpPr>
          <p:spPr>
            <a:xfrm>
              <a:off x="4162981" y="2846707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F5D5D2BF-DE18-D985-42F0-52FF594DCEE8}"/>
                </a:ext>
              </a:extLst>
            </p:cNvPr>
            <p:cNvSpPr/>
            <p:nvPr/>
          </p:nvSpPr>
          <p:spPr>
            <a:xfrm>
              <a:off x="5103226" y="2847363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DDC468F0-D8CB-388A-3239-0729CF89866E}"/>
                </a:ext>
              </a:extLst>
            </p:cNvPr>
            <p:cNvSpPr/>
            <p:nvPr/>
          </p:nvSpPr>
          <p:spPr>
            <a:xfrm>
              <a:off x="4137258" y="3730842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1B0B84F6-F7CA-4EBB-E4C8-FDE1DC2E297A}"/>
                </a:ext>
              </a:extLst>
            </p:cNvPr>
            <p:cNvSpPr/>
            <p:nvPr/>
          </p:nvSpPr>
          <p:spPr>
            <a:xfrm>
              <a:off x="5095977" y="3738730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CB47BF0A-8A4F-F5BF-938D-3EE5714B0FB3}"/>
                </a:ext>
              </a:extLst>
            </p:cNvPr>
            <p:cNvSpPr/>
            <p:nvPr/>
          </p:nvSpPr>
          <p:spPr>
            <a:xfrm>
              <a:off x="4133835" y="4187773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2,7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FE1F2F58-AC5B-093A-B2D9-48BF0CEE5121}"/>
                </a:ext>
              </a:extLst>
            </p:cNvPr>
            <p:cNvSpPr/>
            <p:nvPr/>
          </p:nvSpPr>
          <p:spPr>
            <a:xfrm>
              <a:off x="5103226" y="4190127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1,68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E358242B-995C-09AA-3631-BB2F08243F71}"/>
                </a:ext>
              </a:extLst>
            </p:cNvPr>
            <p:cNvSpPr/>
            <p:nvPr/>
          </p:nvSpPr>
          <p:spPr>
            <a:xfrm>
              <a:off x="4133835" y="4643742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1255AA64-203A-85B6-47E7-49BC2A829AC0}"/>
                </a:ext>
              </a:extLst>
            </p:cNvPr>
            <p:cNvSpPr/>
            <p:nvPr/>
          </p:nvSpPr>
          <p:spPr>
            <a:xfrm>
              <a:off x="5064991" y="4653021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37986A89-661E-5C40-F373-05882787140B}"/>
                </a:ext>
              </a:extLst>
            </p:cNvPr>
            <p:cNvSpPr/>
            <p:nvPr/>
          </p:nvSpPr>
          <p:spPr>
            <a:xfrm>
              <a:off x="4131353" y="5082941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28,9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081F3F44-2E07-5CCD-0723-0DCB20F1A7E2}"/>
                </a:ext>
              </a:extLst>
            </p:cNvPr>
            <p:cNvSpPr/>
            <p:nvPr/>
          </p:nvSpPr>
          <p:spPr>
            <a:xfrm>
              <a:off x="5078323" y="5104417"/>
              <a:ext cx="828675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3,5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3ED8024-DB38-E1FD-5BDC-7CE6AA0D71AE}"/>
              </a:ext>
            </a:extLst>
          </p:cNvPr>
          <p:cNvSpPr/>
          <p:nvPr/>
        </p:nvSpPr>
        <p:spPr>
          <a:xfrm>
            <a:off x="7043228" y="1509527"/>
            <a:ext cx="845587" cy="3962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96554826-00B7-C2F9-9C92-2D135D829E87}"/>
              </a:ext>
            </a:extLst>
          </p:cNvPr>
          <p:cNvSpPr/>
          <p:nvPr/>
        </p:nvSpPr>
        <p:spPr>
          <a:xfrm>
            <a:off x="7032684" y="2899246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095294A0-B701-5517-6E1B-0E5B7ACAC2EF}"/>
              </a:ext>
            </a:extLst>
          </p:cNvPr>
          <p:cNvSpPr/>
          <p:nvPr/>
        </p:nvSpPr>
        <p:spPr>
          <a:xfrm>
            <a:off x="8000524" y="1964407"/>
            <a:ext cx="839431" cy="3606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3023203-0856-26F9-CB70-2D7A15A468B3}"/>
              </a:ext>
            </a:extLst>
          </p:cNvPr>
          <p:cNvSpPr/>
          <p:nvPr/>
        </p:nvSpPr>
        <p:spPr>
          <a:xfrm>
            <a:off x="7043228" y="1973530"/>
            <a:ext cx="866674" cy="396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2,26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7BF363C-728C-A061-D6E5-E903603B83A8}"/>
              </a:ext>
            </a:extLst>
          </p:cNvPr>
          <p:cNvSpPr/>
          <p:nvPr/>
        </p:nvSpPr>
        <p:spPr>
          <a:xfrm>
            <a:off x="8005213" y="1513783"/>
            <a:ext cx="834742" cy="4005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7360A272-8FF4-A8C8-8998-794B43D6520C}"/>
              </a:ext>
            </a:extLst>
          </p:cNvPr>
          <p:cNvSpPr/>
          <p:nvPr/>
        </p:nvSpPr>
        <p:spPr>
          <a:xfrm>
            <a:off x="7043228" y="3769781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BC32CCC-CEDA-C75D-AB1A-3B2B17CF212F}"/>
              </a:ext>
            </a:extLst>
          </p:cNvPr>
          <p:cNvSpPr/>
          <p:nvPr/>
        </p:nvSpPr>
        <p:spPr>
          <a:xfrm>
            <a:off x="8046173" y="3335320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9E4BFE1E-9F2B-215B-7AEB-8A27D77FC191}"/>
              </a:ext>
            </a:extLst>
          </p:cNvPr>
          <p:cNvSpPr/>
          <p:nvPr/>
        </p:nvSpPr>
        <p:spPr>
          <a:xfrm>
            <a:off x="7044742" y="3346856"/>
            <a:ext cx="854616" cy="3370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1,57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95CDA4B-CC88-83CF-9569-62B806B382E1}"/>
              </a:ext>
            </a:extLst>
          </p:cNvPr>
          <p:cNvSpPr/>
          <p:nvPr/>
        </p:nvSpPr>
        <p:spPr>
          <a:xfrm>
            <a:off x="8023077" y="2883468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7032684" y="4254213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A5BB68FD-A171-3C09-C756-47E70365708E}"/>
              </a:ext>
            </a:extLst>
          </p:cNvPr>
          <p:cNvSpPr/>
          <p:nvPr/>
        </p:nvSpPr>
        <p:spPr>
          <a:xfrm>
            <a:off x="8046173" y="3777904"/>
            <a:ext cx="843578" cy="3622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3EC195F2-8E1E-A0C6-0D6C-01C7FB8615F0}"/>
              </a:ext>
            </a:extLst>
          </p:cNvPr>
          <p:cNvSpPr/>
          <p:nvPr/>
        </p:nvSpPr>
        <p:spPr>
          <a:xfrm>
            <a:off x="8023077" y="4242615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9">
            <a:extLst>
              <a:ext uri="{FF2B5EF4-FFF2-40B4-BE49-F238E27FC236}">
                <a16:creationId xmlns:a16="http://schemas.microsoft.com/office/drawing/2014/main" id="{0A9FA4B9-5AC1-AE61-EE10-382E754C55A9}"/>
              </a:ext>
            </a:extLst>
          </p:cNvPr>
          <p:cNvSpPr/>
          <p:nvPr/>
        </p:nvSpPr>
        <p:spPr>
          <a:xfrm>
            <a:off x="1048688" y="4672299"/>
            <a:ext cx="3842859" cy="38345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Пролечено с инфарктом миокарда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0A9FA4B9-5AC1-AE61-EE10-382E754C55A9}"/>
              </a:ext>
            </a:extLst>
          </p:cNvPr>
          <p:cNvSpPr/>
          <p:nvPr/>
        </p:nvSpPr>
        <p:spPr>
          <a:xfrm>
            <a:off x="1048687" y="5124959"/>
            <a:ext cx="3842859" cy="38345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от инфаркта миокарда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4987401" y="4689076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1092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7043228" y="4685732"/>
            <a:ext cx="845587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1044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5970977" y="5133342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4987401" y="5119648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5970977" y="4700912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1124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8034625" y="4682621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1017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7043228" y="5150275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8046173" y="5157982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: скругленные углы 9">
            <a:extLst>
              <a:ext uri="{FF2B5EF4-FFF2-40B4-BE49-F238E27FC236}">
                <a16:creationId xmlns:a16="http://schemas.microsoft.com/office/drawing/2014/main" id="{0A9FA4B9-5AC1-AE61-EE10-382E754C55A9}"/>
              </a:ext>
            </a:extLst>
          </p:cNvPr>
          <p:cNvSpPr/>
          <p:nvPr/>
        </p:nvSpPr>
        <p:spPr>
          <a:xfrm>
            <a:off x="1047154" y="5579669"/>
            <a:ext cx="3842859" cy="38345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инфаркта миокарда %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8063289" y="5580830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7043228" y="5580830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5998901" y="5570168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: скругленные углы 67">
            <a:extLst>
              <a:ext uri="{FF2B5EF4-FFF2-40B4-BE49-F238E27FC236}">
                <a16:creationId xmlns:a16="http://schemas.microsoft.com/office/drawing/2014/main" id="{D3DAD2D2-4CB5-3846-262C-1E3BA278F224}"/>
              </a:ext>
            </a:extLst>
          </p:cNvPr>
          <p:cNvSpPr/>
          <p:nvPr/>
        </p:nvSpPr>
        <p:spPr>
          <a:xfrm>
            <a:off x="4978840" y="5570168"/>
            <a:ext cx="866674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FB75233-E118-D072-EFF4-C6752A2E55F5}"/>
              </a:ext>
            </a:extLst>
          </p:cNvPr>
          <p:cNvSpPr/>
          <p:nvPr/>
        </p:nvSpPr>
        <p:spPr>
          <a:xfrm>
            <a:off x="1048689" y="2423439"/>
            <a:ext cx="3842859" cy="38345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операций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E7C7604-BE61-A698-BAFB-92B88CB35A99}"/>
              </a:ext>
            </a:extLst>
          </p:cNvPr>
          <p:cNvSpPr/>
          <p:nvPr/>
        </p:nvSpPr>
        <p:spPr>
          <a:xfrm>
            <a:off x="5000113" y="2404624"/>
            <a:ext cx="866674" cy="383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2339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69E6CB5-0552-3763-06BF-042DAF658F1F}"/>
              </a:ext>
            </a:extLst>
          </p:cNvPr>
          <p:cNvSpPr/>
          <p:nvPr/>
        </p:nvSpPr>
        <p:spPr>
          <a:xfrm>
            <a:off x="6018605" y="2404624"/>
            <a:ext cx="866674" cy="383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2D4914-345F-9BEC-1E47-45461A11AA44}"/>
              </a:ext>
            </a:extLst>
          </p:cNvPr>
          <p:cNvSpPr/>
          <p:nvPr/>
        </p:nvSpPr>
        <p:spPr>
          <a:xfrm>
            <a:off x="7032684" y="2413669"/>
            <a:ext cx="866674" cy="383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2629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B8F2A9-9368-81EC-0686-A6A8DFC690B8}"/>
              </a:ext>
            </a:extLst>
          </p:cNvPr>
          <p:cNvSpPr/>
          <p:nvPr/>
        </p:nvSpPr>
        <p:spPr>
          <a:xfrm>
            <a:off x="7989247" y="2423439"/>
            <a:ext cx="866674" cy="383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2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1FCF6-06AF-0432-FA3D-BEF231DD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AFDE53-4478-8AF6-6319-2314B5005A96}"/>
              </a:ext>
            </a:extLst>
          </p:cNvPr>
          <p:cNvSpPr txBox="1"/>
          <p:nvPr/>
        </p:nvSpPr>
        <p:spPr>
          <a:xfrm>
            <a:off x="3894131" y="213756"/>
            <a:ext cx="4403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93F52733-AA5C-67EE-0B96-FFAB750C9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72164"/>
              </p:ext>
            </p:extLst>
          </p:nvPr>
        </p:nvGraphicFramePr>
        <p:xfrm>
          <a:off x="1202267" y="1796380"/>
          <a:ext cx="8290774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5317">
                  <a:extLst>
                    <a:ext uri="{9D8B030D-6E8A-4147-A177-3AD203B41FA5}">
                      <a16:colId xmlns:a16="http://schemas.microsoft.com/office/drawing/2014/main" val="2954447977"/>
                    </a:ext>
                  </a:extLst>
                </a:gridCol>
                <a:gridCol w="916155">
                  <a:extLst>
                    <a:ext uri="{9D8B030D-6E8A-4147-A177-3AD203B41FA5}">
                      <a16:colId xmlns:a16="http://schemas.microsoft.com/office/drawing/2014/main" val="1737058943"/>
                    </a:ext>
                  </a:extLst>
                </a:gridCol>
                <a:gridCol w="1011899">
                  <a:extLst>
                    <a:ext uri="{9D8B030D-6E8A-4147-A177-3AD203B41FA5}">
                      <a16:colId xmlns:a16="http://schemas.microsoft.com/office/drawing/2014/main" val="3977463284"/>
                    </a:ext>
                  </a:extLst>
                </a:gridCol>
                <a:gridCol w="1071423">
                  <a:extLst>
                    <a:ext uri="{9D8B030D-6E8A-4147-A177-3AD203B41FA5}">
                      <a16:colId xmlns:a16="http://schemas.microsoft.com/office/drawing/2014/main" val="989238715"/>
                    </a:ext>
                  </a:extLst>
                </a:gridCol>
                <a:gridCol w="1215980">
                  <a:extLst>
                    <a:ext uri="{9D8B030D-6E8A-4147-A177-3AD203B41FA5}">
                      <a16:colId xmlns:a16="http://schemas.microsoft.com/office/drawing/2014/main" val="3737723862"/>
                    </a:ext>
                  </a:extLst>
                </a:gridCol>
              </a:tblGrid>
              <a:tr h="4533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 показатели коечного фонда: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252719"/>
                  </a:ext>
                </a:extLst>
              </a:tr>
            </a:tbl>
          </a:graphicData>
        </a:graphic>
      </p:graphicFrame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04B5577-8D99-4228-61B1-843C55D32080}"/>
              </a:ext>
            </a:extLst>
          </p:cNvPr>
          <p:cNvGrpSpPr/>
          <p:nvPr/>
        </p:nvGrpSpPr>
        <p:grpSpPr>
          <a:xfrm>
            <a:off x="1403911" y="2497667"/>
            <a:ext cx="5877422" cy="3066312"/>
            <a:chOff x="6309341" y="2387639"/>
            <a:chExt cx="5818155" cy="297733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616C24F0-8512-608D-157C-307F020BB1B2}"/>
                </a:ext>
              </a:extLst>
            </p:cNvPr>
            <p:cNvSpPr/>
            <p:nvPr/>
          </p:nvSpPr>
          <p:spPr>
            <a:xfrm>
              <a:off x="6309341" y="2387639"/>
              <a:ext cx="3552826" cy="4556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Проведено койко - дней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1051AD00-A9A7-D86C-6B3A-D3B0ABF9BC7B}"/>
                </a:ext>
              </a:extLst>
            </p:cNvPr>
            <p:cNvSpPr/>
            <p:nvPr/>
          </p:nvSpPr>
          <p:spPr>
            <a:xfrm>
              <a:off x="6309341" y="3035465"/>
              <a:ext cx="3552826" cy="4556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койки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E00E7C3-0537-5760-35A2-0E9FF8E6D153}"/>
                </a:ext>
              </a:extLst>
            </p:cNvPr>
            <p:cNvSpPr/>
            <p:nvPr/>
          </p:nvSpPr>
          <p:spPr>
            <a:xfrm>
              <a:off x="6309341" y="3660089"/>
              <a:ext cx="3552826" cy="4556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Оборот койки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A8882CF4-581C-86E4-F4A7-A24184CE451F}"/>
                </a:ext>
              </a:extLst>
            </p:cNvPr>
            <p:cNvSpPr/>
            <p:nvPr/>
          </p:nvSpPr>
          <p:spPr>
            <a:xfrm>
              <a:off x="6309341" y="4284713"/>
              <a:ext cx="3552826" cy="4556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Среднее пребывание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86211CC-EE29-F172-A07C-7450BCA2792E}"/>
                </a:ext>
              </a:extLst>
            </p:cNvPr>
            <p:cNvSpPr/>
            <p:nvPr/>
          </p:nvSpPr>
          <p:spPr>
            <a:xfrm>
              <a:off x="6309341" y="4909337"/>
              <a:ext cx="3552826" cy="4556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Простой койки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3FE9859B-52BD-7F42-C169-C9F27E8167D5}"/>
                </a:ext>
              </a:extLst>
            </p:cNvPr>
            <p:cNvSpPr/>
            <p:nvPr/>
          </p:nvSpPr>
          <p:spPr>
            <a:xfrm>
              <a:off x="9953624" y="2389907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45 330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EBF42D29-D393-E9CD-C5FF-93FE544B01B5}"/>
                </a:ext>
              </a:extLst>
            </p:cNvPr>
            <p:cNvSpPr/>
            <p:nvPr/>
          </p:nvSpPr>
          <p:spPr>
            <a:xfrm>
              <a:off x="11089270" y="2387639"/>
              <a:ext cx="956797" cy="455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45 472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0D703B5-70BA-137F-3BA6-ABB33805423B}"/>
                </a:ext>
              </a:extLst>
            </p:cNvPr>
            <p:cNvSpPr/>
            <p:nvPr/>
          </p:nvSpPr>
          <p:spPr>
            <a:xfrm>
              <a:off x="9953624" y="3035465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017F3722-FC7D-17FA-821C-27FCA8CCB631}"/>
                </a:ext>
              </a:extLst>
            </p:cNvPr>
            <p:cNvSpPr/>
            <p:nvPr/>
          </p:nvSpPr>
          <p:spPr>
            <a:xfrm>
              <a:off x="11089270" y="3035464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45,8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C790E1CA-F814-26EE-D898-2261CC89A75F}"/>
                </a:ext>
              </a:extLst>
            </p:cNvPr>
            <p:cNvSpPr/>
            <p:nvPr/>
          </p:nvSpPr>
          <p:spPr>
            <a:xfrm>
              <a:off x="9953624" y="3662358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24,1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8334661C-DDA4-DF82-12D4-F7BC9A46241E}"/>
                </a:ext>
              </a:extLst>
            </p:cNvPr>
            <p:cNvSpPr/>
            <p:nvPr/>
          </p:nvSpPr>
          <p:spPr>
            <a:xfrm>
              <a:off x="11077575" y="3660089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30,1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8F3E51C0-2F40-A870-2A96-7E7EA02183B6}"/>
                </a:ext>
              </a:extLst>
            </p:cNvPr>
            <p:cNvSpPr/>
            <p:nvPr/>
          </p:nvSpPr>
          <p:spPr>
            <a:xfrm>
              <a:off x="9953624" y="4286982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9,0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E4FE28C5-087C-7E82-8112-102B830356F8}"/>
                </a:ext>
              </a:extLst>
            </p:cNvPr>
            <p:cNvSpPr/>
            <p:nvPr/>
          </p:nvSpPr>
          <p:spPr>
            <a:xfrm>
              <a:off x="11089270" y="4278524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8,20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B1946B69-1234-A83E-252A-553D638A325B}"/>
                </a:ext>
              </a:extLst>
            </p:cNvPr>
            <p:cNvSpPr/>
            <p:nvPr/>
          </p:nvSpPr>
          <p:spPr>
            <a:xfrm>
              <a:off x="9967911" y="4911606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6,1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1946D64D-FBED-6DDB-B0E0-0760F6993C0B}"/>
                </a:ext>
              </a:extLst>
            </p:cNvPr>
            <p:cNvSpPr/>
            <p:nvPr/>
          </p:nvSpPr>
          <p:spPr>
            <a:xfrm>
              <a:off x="11077575" y="4909337"/>
              <a:ext cx="1038226" cy="4533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F481D3-29E2-F49D-AAFB-B61D1E396C9D}"/>
              </a:ext>
            </a:extLst>
          </p:cNvPr>
          <p:cNvSpPr/>
          <p:nvPr/>
        </p:nvSpPr>
        <p:spPr>
          <a:xfrm>
            <a:off x="7357569" y="2492994"/>
            <a:ext cx="966543" cy="469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43 720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A2F02F1-5514-3647-A496-49EB812D68F3}"/>
              </a:ext>
            </a:extLst>
          </p:cNvPr>
          <p:cNvSpPr/>
          <p:nvPr/>
        </p:nvSpPr>
        <p:spPr>
          <a:xfrm>
            <a:off x="8422524" y="2533907"/>
            <a:ext cx="1017696" cy="4283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43 905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E1139D3-C1A1-A63D-CDBA-4D1C2C106F75}"/>
              </a:ext>
            </a:extLst>
          </p:cNvPr>
          <p:cNvSpPr/>
          <p:nvPr/>
        </p:nvSpPr>
        <p:spPr>
          <a:xfrm>
            <a:off x="7385276" y="3164850"/>
            <a:ext cx="944859" cy="502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236,3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8A67680-D232-FBDC-BF1A-E62B4D64D8C3}"/>
              </a:ext>
            </a:extLst>
          </p:cNvPr>
          <p:cNvSpPr/>
          <p:nvPr/>
        </p:nvSpPr>
        <p:spPr>
          <a:xfrm>
            <a:off x="8422524" y="3154851"/>
            <a:ext cx="1003595" cy="4769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250,8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AEB7041-9B90-A1B1-78D5-567E584E8A93}"/>
              </a:ext>
            </a:extLst>
          </p:cNvPr>
          <p:cNvSpPr/>
          <p:nvPr/>
        </p:nvSpPr>
        <p:spPr>
          <a:xfrm>
            <a:off x="7385276" y="3808142"/>
            <a:ext cx="966543" cy="466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132FA42-7138-1C3B-62CA-4A3CCF767FF8}"/>
              </a:ext>
            </a:extLst>
          </p:cNvPr>
          <p:cNvSpPr/>
          <p:nvPr/>
        </p:nvSpPr>
        <p:spPr>
          <a:xfrm>
            <a:off x="8422524" y="3810480"/>
            <a:ext cx="942912" cy="466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6BF99001-0BEE-F295-FE70-8667D1389574}"/>
              </a:ext>
            </a:extLst>
          </p:cNvPr>
          <p:cNvSpPr/>
          <p:nvPr/>
        </p:nvSpPr>
        <p:spPr>
          <a:xfrm>
            <a:off x="8409023" y="4480947"/>
            <a:ext cx="956413" cy="4485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E89A265-0BC4-0123-37EE-5E8DAFB2DF83}"/>
              </a:ext>
            </a:extLst>
          </p:cNvPr>
          <p:cNvSpPr/>
          <p:nvPr/>
        </p:nvSpPr>
        <p:spPr>
          <a:xfrm>
            <a:off x="7373722" y="4462623"/>
            <a:ext cx="956413" cy="466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DBC7147-1410-4853-D343-1E7D43B3B2EC}"/>
              </a:ext>
            </a:extLst>
          </p:cNvPr>
          <p:cNvSpPr/>
          <p:nvPr/>
        </p:nvSpPr>
        <p:spPr>
          <a:xfrm>
            <a:off x="7395405" y="5067924"/>
            <a:ext cx="956414" cy="469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1E8264A3-ADF9-04E3-7CF4-F80389589000}"/>
              </a:ext>
            </a:extLst>
          </p:cNvPr>
          <p:cNvSpPr/>
          <p:nvPr/>
        </p:nvSpPr>
        <p:spPr>
          <a:xfrm>
            <a:off x="8422524" y="5067924"/>
            <a:ext cx="899321" cy="469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3,00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B476A-DADA-A5C4-9062-91BFB2715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A64D60-2025-0015-C0DA-FA567F04FA23}"/>
              </a:ext>
            </a:extLst>
          </p:cNvPr>
          <p:cNvSpPr txBox="1"/>
          <p:nvPr/>
        </p:nvSpPr>
        <p:spPr>
          <a:xfrm>
            <a:off x="1303867" y="150983"/>
            <a:ext cx="9541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проводится свыше 5000 оперативных вмешательств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2E78A6-FD3A-5B5F-1880-59F1BA8DC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1997"/>
              </p:ext>
            </p:extLst>
          </p:nvPr>
        </p:nvGraphicFramePr>
        <p:xfrm>
          <a:off x="0" y="1635771"/>
          <a:ext cx="11942593" cy="4810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7255391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88176037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968124530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176025016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855444652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772851334"/>
                    </a:ext>
                  </a:extLst>
                </a:gridCol>
                <a:gridCol w="1519813">
                  <a:extLst>
                    <a:ext uri="{9D8B030D-6E8A-4147-A177-3AD203B41FA5}">
                      <a16:colId xmlns:a16="http://schemas.microsoft.com/office/drawing/2014/main" val="2052781918"/>
                    </a:ext>
                  </a:extLst>
                </a:gridCol>
                <a:gridCol w="1498914">
                  <a:extLst>
                    <a:ext uri="{9D8B030D-6E8A-4147-A177-3AD203B41FA5}">
                      <a16:colId xmlns:a16="http://schemas.microsoft.com/office/drawing/2014/main" val="362050904"/>
                    </a:ext>
                  </a:extLst>
                </a:gridCol>
              </a:tblGrid>
              <a:tr h="630178"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КАГ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сердце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артериях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ЭФИ РЧА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Криоабляция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690442"/>
                  </a:ext>
                </a:extLst>
              </a:tr>
              <a:tr h="2869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2427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1652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665541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  <a:p>
                      <a:pPr algn="ctr"/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92948"/>
                  </a:ext>
                </a:extLst>
              </a:tr>
              <a:tr h="3549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958495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2252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367856"/>
                  </a:ext>
                </a:extLst>
              </a:tr>
              <a:tr h="642383"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ЧТКА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ОИМ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ВПС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магистральных сосудах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венозной системе</a:t>
                      </a:r>
                      <a:endParaRPr lang="x-none" sz="1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358833"/>
                  </a:ext>
                </a:extLst>
              </a:tr>
              <a:tr h="4115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094766"/>
                  </a:ext>
                </a:extLst>
              </a:tr>
              <a:tr h="4115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590466"/>
                  </a:ext>
                </a:extLst>
              </a:tr>
              <a:tr h="5410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518411"/>
                  </a:ext>
                </a:extLst>
              </a:tr>
              <a:tr h="5410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x-none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182804"/>
                  </a:ext>
                </a:extLst>
              </a:tr>
            </a:tbl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5898909-E7A6-5B85-9651-08471AAFC274}"/>
              </a:ext>
            </a:extLst>
          </p:cNvPr>
          <p:cNvSpPr/>
          <p:nvPr/>
        </p:nvSpPr>
        <p:spPr>
          <a:xfrm>
            <a:off x="10529676" y="836109"/>
            <a:ext cx="1662324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Аритмологические операции</a:t>
            </a:r>
            <a:endParaRPr lang="x-non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E12A1C-9E3B-ED6A-FF55-69228002FDD9}"/>
              </a:ext>
            </a:extLst>
          </p:cNvPr>
          <p:cNvSpPr/>
          <p:nvPr/>
        </p:nvSpPr>
        <p:spPr>
          <a:xfrm>
            <a:off x="8948194" y="817315"/>
            <a:ext cx="1422268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Сосудистые операции</a:t>
            </a:r>
            <a:endParaRPr lang="x-non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7725399-E2A4-62EA-DC53-0E63838A6E8F}"/>
              </a:ext>
            </a:extLst>
          </p:cNvPr>
          <p:cNvSpPr/>
          <p:nvPr/>
        </p:nvSpPr>
        <p:spPr>
          <a:xfrm>
            <a:off x="7409841" y="836109"/>
            <a:ext cx="1422268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Эндоваскулярные операции</a:t>
            </a:r>
            <a:endParaRPr lang="x-non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3E7BB46-4931-1D6D-B638-D46743F39AEE}"/>
              </a:ext>
            </a:extLst>
          </p:cNvPr>
          <p:cNvSpPr/>
          <p:nvPr/>
        </p:nvSpPr>
        <p:spPr>
          <a:xfrm>
            <a:off x="5828359" y="836109"/>
            <a:ext cx="1422268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сердца</a:t>
            </a:r>
            <a:endParaRPr lang="x-non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459EA51-99D4-1896-CC50-18C987E66932}"/>
              </a:ext>
            </a:extLst>
          </p:cNvPr>
          <p:cNvSpPr/>
          <p:nvPr/>
        </p:nvSpPr>
        <p:spPr>
          <a:xfrm>
            <a:off x="4200443" y="817315"/>
            <a:ext cx="1422268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АКШ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BC3FC0C-C555-6D29-F597-761745131871}"/>
              </a:ext>
            </a:extLst>
          </p:cNvPr>
          <p:cNvSpPr/>
          <p:nvPr/>
        </p:nvSpPr>
        <p:spPr>
          <a:xfrm>
            <a:off x="2494572" y="817315"/>
            <a:ext cx="1422269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операции на сердце</a:t>
            </a:r>
            <a:endParaRPr lang="x-non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E47F8C2-12D0-F98F-9E97-DD6E849C55F8}"/>
              </a:ext>
            </a:extLst>
          </p:cNvPr>
          <p:cNvSpPr/>
          <p:nvPr/>
        </p:nvSpPr>
        <p:spPr>
          <a:xfrm>
            <a:off x="831831" y="817315"/>
            <a:ext cx="1422269" cy="618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ИБС</a:t>
            </a: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D84826-2246-766C-FF39-7D57C80345A2}"/>
              </a:ext>
            </a:extLst>
          </p:cNvPr>
          <p:cNvSpPr txBox="1"/>
          <p:nvPr/>
        </p:nvSpPr>
        <p:spPr>
          <a:xfrm>
            <a:off x="1539126" y="6457442"/>
            <a:ext cx="10224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Оперативные вмешательства по ВТМУ =2022 год – 177;  2023 год - 181; 2024 год – 213,2025 г. -220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0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85130"/>
              </p:ext>
            </p:extLst>
          </p:nvPr>
        </p:nvGraphicFramePr>
        <p:xfrm>
          <a:off x="0" y="0"/>
          <a:ext cx="12192000" cy="72291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061200">
                  <a:extLst>
                    <a:ext uri="{9D8B030D-6E8A-4147-A177-3AD203B41FA5}">
                      <a16:colId xmlns:a16="http://schemas.microsoft.com/office/drawing/2014/main" val="3048738487"/>
                    </a:ext>
                  </a:extLst>
                </a:gridCol>
                <a:gridCol w="102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3672588008"/>
                    </a:ext>
                  </a:extLst>
                </a:gridCol>
                <a:gridCol w="1556825">
                  <a:extLst>
                    <a:ext uri="{9D8B030D-6E8A-4147-A177-3AD203B41FA5}">
                      <a16:colId xmlns:a16="http://schemas.microsoft.com/office/drawing/2014/main" val="679548704"/>
                    </a:ext>
                  </a:extLst>
                </a:gridCol>
              </a:tblGrid>
              <a:tr h="37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Кардиохирургия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2022г</a:t>
                      </a:r>
                    </a:p>
                  </a:txBody>
                  <a:tcPr marL="53585" marR="5358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2023г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2024г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2025г.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41449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Всего операций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2339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2730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2629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1923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77747329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Открытые операции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395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407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686815016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С использованием ИК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352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248499676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АКШ всего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302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4245947216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Комбинированные операции на сердце  АКШ+ клапаны)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676606358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восходящей аорты + АКШ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811926210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Приобретенные пороки сердца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1317646738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митрального клапана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1732266616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аортального клапана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56686422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аортального митрального  клапана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1967650675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митрального и аортального  клапана + Процедура Манукиана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856697426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аортального клапана + Процедура Манукиана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396683370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Пластика митрального клапана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424457894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митрального клапана + Пластика трикуспидального клапана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701929935"/>
                  </a:ext>
                </a:extLst>
              </a:tr>
              <a:tr h="2291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аортального клапана с пластикой митрального клапана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132827913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Врожденные пороки взрослые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042336983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Ушивание ДМПП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059312379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Пластика ДМПП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307422169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Имплантация окклюдера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315892491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Хирургия аорты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262138908"/>
                  </a:ext>
                </a:extLst>
              </a:tr>
              <a:tr h="376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аортального клапана  Протезирование восходящего отдела аорты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806229133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восходящего отдела аорты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753373998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Протезирование восходящего отдела аорты+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Hemiarcus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4122645272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Диссекция аорты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820804950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Операция Бентала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304627386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Эдоваскулярная имплантация другого трансплантанта в грудню аорту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2893429614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Эдоваскулярная имплантация другого трансплантанта в брюшную аорту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395706654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TAVI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5" marR="53585" marT="0" marB="0" anchor="b"/>
                </a:tc>
                <a:extLst>
                  <a:ext uri="{0D108BD9-81ED-4DB2-BD59-A6C34878D82A}">
                    <a16:rowId xmlns:a16="http://schemas.microsoft.com/office/drawing/2014/main" val="188417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4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DAE3-512D-0FB9-4DB2-7B9868FC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0"/>
            <a:ext cx="10972800" cy="633046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000000"/>
                </a:solidFill>
              </a:rPr>
              <a:t>Распределение кардиохирургических операций</a:t>
            </a:r>
            <a:endParaRPr lang="x-none" sz="28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922271C-3573-796F-25B1-7F4A49913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87665"/>
              </p:ext>
            </p:extLst>
          </p:nvPr>
        </p:nvGraphicFramePr>
        <p:xfrm>
          <a:off x="3" y="753913"/>
          <a:ext cx="12191997" cy="60056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1553">
                  <a:extLst>
                    <a:ext uri="{9D8B030D-6E8A-4147-A177-3AD203B41FA5}">
                      <a16:colId xmlns:a16="http://schemas.microsoft.com/office/drawing/2014/main" val="72150941"/>
                    </a:ext>
                  </a:extLst>
                </a:gridCol>
                <a:gridCol w="864203">
                  <a:extLst>
                    <a:ext uri="{9D8B030D-6E8A-4147-A177-3AD203B41FA5}">
                      <a16:colId xmlns:a16="http://schemas.microsoft.com/office/drawing/2014/main" val="2755245928"/>
                    </a:ext>
                  </a:extLst>
                </a:gridCol>
                <a:gridCol w="864203">
                  <a:extLst>
                    <a:ext uri="{9D8B030D-6E8A-4147-A177-3AD203B41FA5}">
                      <a16:colId xmlns:a16="http://schemas.microsoft.com/office/drawing/2014/main" val="2686540611"/>
                    </a:ext>
                  </a:extLst>
                </a:gridCol>
                <a:gridCol w="864203">
                  <a:extLst>
                    <a:ext uri="{9D8B030D-6E8A-4147-A177-3AD203B41FA5}">
                      <a16:colId xmlns:a16="http://schemas.microsoft.com/office/drawing/2014/main" val="2159768006"/>
                    </a:ext>
                  </a:extLst>
                </a:gridCol>
                <a:gridCol w="864203">
                  <a:extLst>
                    <a:ext uri="{9D8B030D-6E8A-4147-A177-3AD203B41FA5}">
                      <a16:colId xmlns:a16="http://schemas.microsoft.com/office/drawing/2014/main" val="2625805291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1599829975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905845909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3634422720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2846615779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2448680166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3165682809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3212998155"/>
                    </a:ext>
                  </a:extLst>
                </a:gridCol>
                <a:gridCol w="864204">
                  <a:extLst>
                    <a:ext uri="{9D8B030D-6E8A-4147-A177-3AD203B41FA5}">
                      <a16:colId xmlns:a16="http://schemas.microsoft.com/office/drawing/2014/main" val="1256202367"/>
                    </a:ext>
                  </a:extLst>
                </a:gridCol>
              </a:tblGrid>
              <a:tr h="590601">
                <a:tc rowSpan="2">
                  <a:txBody>
                    <a:bodyPr/>
                    <a:lstStyle/>
                    <a:p>
                      <a:r>
                        <a:rPr lang="ru-RU" dirty="0"/>
                        <a:t>Категории сложности</a:t>
                      </a:r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I – II </a:t>
                      </a:r>
                      <a:r>
                        <a:rPr lang="ru-RU" dirty="0"/>
                        <a:t>категория</a:t>
                      </a:r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III – IV</a:t>
                      </a:r>
                      <a:r>
                        <a:rPr lang="ru-RU" dirty="0"/>
                        <a:t> категория</a:t>
                      </a:r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V- VI</a:t>
                      </a:r>
                      <a:r>
                        <a:rPr lang="ru-RU" dirty="0"/>
                        <a:t> категория</a:t>
                      </a:r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635809"/>
                  </a:ext>
                </a:extLst>
              </a:tr>
              <a:tr h="64894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89842"/>
                  </a:ext>
                </a:extLst>
              </a:tr>
              <a:tr h="61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АКШ</a:t>
                      </a:r>
                    </a:p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109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79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153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025437"/>
                  </a:ext>
                </a:extLst>
              </a:tr>
              <a:tr h="865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Приобретенные пороки</a:t>
                      </a:r>
                    </a:p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433211"/>
                  </a:ext>
                </a:extLst>
              </a:tr>
              <a:tr h="1112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Врожденные пороки (взрослые)</a:t>
                      </a:r>
                    </a:p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676401"/>
                  </a:ext>
                </a:extLst>
              </a:tr>
              <a:tr h="633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операции</a:t>
                      </a:r>
                    </a:p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30610"/>
                  </a:ext>
                </a:extLst>
              </a:tr>
              <a:tr h="587143">
                <a:tc>
                  <a:txBody>
                    <a:bodyPr/>
                    <a:lstStyle/>
                    <a:p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Летальность по операциям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327562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Летальность по категориям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4.43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1,87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2,38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0,9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11,9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8,6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5,7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16,6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15319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1,5%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5,0%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65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5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17390"/>
              </p:ext>
            </p:extLst>
          </p:nvPr>
        </p:nvGraphicFramePr>
        <p:xfrm>
          <a:off x="0" y="872191"/>
          <a:ext cx="12192000" cy="58728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54026">
                  <a:extLst>
                    <a:ext uri="{9D8B030D-6E8A-4147-A177-3AD203B41FA5}">
                      <a16:colId xmlns:a16="http://schemas.microsoft.com/office/drawing/2014/main" val="411743979"/>
                    </a:ext>
                  </a:extLst>
                </a:gridCol>
                <a:gridCol w="135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9243546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09114673"/>
                    </a:ext>
                  </a:extLst>
                </a:gridCol>
              </a:tblGrid>
              <a:tr h="265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2022г.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90019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 операций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1691634251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Пластика ДМПП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50833829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Пластика ДМЖП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2665771974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Радикальная коррекция Тетрадо Фалло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3688535242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Истмопластика при коарктации аорты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1802142128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Бандинг легочной артерии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2132248205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Пластика ствола легочной артерии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2002807197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Наложение системно-легочного анастомоза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1646186743"/>
                  </a:ext>
                </a:extLst>
              </a:tr>
              <a:tr h="456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Лигирование / Клипирование ОАП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3796043658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Баллонная вальвулопластика клапана легочной артерии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2323795939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Коррекция трехпредсердного сердца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1074632089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Эндоваскулярное закрытие ОАП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окклюдером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9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Эндоваскулярное закрытие ДМПП окклюдером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57185" marR="5718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AACF7-CF44-39E8-C07B-0BF6A7A8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01858"/>
          </a:xfrm>
        </p:spPr>
        <p:txBody>
          <a:bodyPr/>
          <a:lstStyle/>
          <a:p>
            <a:r>
              <a:rPr lang="ru-RU" sz="2400" b="1" dirty="0"/>
              <a:t>Детская кардиохирургия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59271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4D88C24-2CEA-FA23-1426-2EB381BC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694532"/>
            <a:ext cx="3770376" cy="56724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Операции детской кардиохирургии по  шкале Аристотеля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endParaRPr lang="x-none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CEEB5AC-A4A6-6ACB-8883-B257032629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5530548"/>
              </p:ext>
            </p:extLst>
          </p:nvPr>
        </p:nvGraphicFramePr>
        <p:xfrm>
          <a:off x="4681727" y="4064139"/>
          <a:ext cx="7194296" cy="2373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97148">
                  <a:extLst>
                    <a:ext uri="{9D8B030D-6E8A-4147-A177-3AD203B41FA5}">
                      <a16:colId xmlns:a16="http://schemas.microsoft.com/office/drawing/2014/main" val="3787507875"/>
                    </a:ext>
                  </a:extLst>
                </a:gridCol>
                <a:gridCol w="3597148">
                  <a:extLst>
                    <a:ext uri="{9D8B030D-6E8A-4147-A177-3AD203B41FA5}">
                      <a16:colId xmlns:a16="http://schemas.microsoft.com/office/drawing/2014/main" val="547303749"/>
                    </a:ext>
                  </a:extLst>
                </a:gridCol>
              </a:tblGrid>
              <a:tr h="90962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Уровень категории сложности</a:t>
                      </a:r>
                      <a:endParaRPr lang="x-none" sz="1800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</a:rPr>
                        <a:t>Количество послеоперационной летальности</a:t>
                      </a:r>
                      <a:endParaRPr lang="x-none" sz="1800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72178"/>
                  </a:ext>
                </a:extLst>
              </a:tr>
              <a:tr h="3660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97271"/>
                  </a:ext>
                </a:extLst>
              </a:tr>
              <a:tr h="3660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8309"/>
                  </a:ext>
                </a:extLst>
              </a:tr>
              <a:tr h="3660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50311"/>
                  </a:ext>
                </a:extLst>
              </a:tr>
              <a:tr h="3660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8247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8AD6134-F964-AA27-D8A7-6484BA3D7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35093"/>
              </p:ext>
            </p:extLst>
          </p:nvPr>
        </p:nvGraphicFramePr>
        <p:xfrm>
          <a:off x="4681728" y="742699"/>
          <a:ext cx="7194297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312">
                  <a:extLst>
                    <a:ext uri="{9D8B030D-6E8A-4147-A177-3AD203B41FA5}">
                      <a16:colId xmlns:a16="http://schemas.microsoft.com/office/drawing/2014/main" val="2185210741"/>
                    </a:ext>
                  </a:extLst>
                </a:gridCol>
                <a:gridCol w="2424854">
                  <a:extLst>
                    <a:ext uri="{9D8B030D-6E8A-4147-A177-3AD203B41FA5}">
                      <a16:colId xmlns:a16="http://schemas.microsoft.com/office/drawing/2014/main" val="3351557509"/>
                    </a:ext>
                  </a:extLst>
                </a:gridCol>
                <a:gridCol w="2273131">
                  <a:extLst>
                    <a:ext uri="{9D8B030D-6E8A-4147-A177-3AD203B41FA5}">
                      <a16:colId xmlns:a16="http://schemas.microsoft.com/office/drawing/2014/main" val="3397939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Уровень категории сложности</a:t>
                      </a:r>
                      <a:endParaRPr lang="x-none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Количество операций</a:t>
                      </a:r>
                      <a:endParaRPr lang="x-none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Количество баллов</a:t>
                      </a:r>
                      <a:endParaRPr lang="x-none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2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 – 5,9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01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6,0 – 7,9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9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8,0 – 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4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10,0 -15,0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54430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21A122A1-7EA7-B252-29B3-541C9B3349E5}"/>
              </a:ext>
            </a:extLst>
          </p:cNvPr>
          <p:cNvSpPr txBox="1">
            <a:spLocks/>
          </p:cNvSpPr>
          <p:nvPr/>
        </p:nvSpPr>
        <p:spPr bwMode="auto">
          <a:xfrm>
            <a:off x="670560" y="4725764"/>
            <a:ext cx="3663696" cy="12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/>
              <a:t>Послеоперационная летальность, категории сложности</a:t>
            </a:r>
            <a:r>
              <a:rPr lang="ru-RU" sz="2800" b="1" dirty="0"/>
              <a:t>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356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0582-FF51-D8A9-C208-83978C8B3619}"/>
              </a:ext>
            </a:extLst>
          </p:cNvPr>
          <p:cNvSpPr txBox="1"/>
          <p:nvPr/>
        </p:nvSpPr>
        <p:spPr>
          <a:xfrm>
            <a:off x="3048000" y="1509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аритмология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D0CAC987-CA85-82F6-D04D-79E8D08447E2}"/>
              </a:ext>
            </a:extLst>
          </p:cNvPr>
          <p:cNvSpPr/>
          <p:nvPr/>
        </p:nvSpPr>
        <p:spPr>
          <a:xfrm>
            <a:off x="3211552" y="2498353"/>
            <a:ext cx="3233854" cy="3769183"/>
          </a:xfrm>
          <a:custGeom>
            <a:avLst/>
            <a:gdLst>
              <a:gd name="connsiteX0" fmla="*/ 0 w 4370119"/>
              <a:gd name="connsiteY0" fmla="*/ 0 h 2892825"/>
              <a:gd name="connsiteX1" fmla="*/ 4370119 w 4370119"/>
              <a:gd name="connsiteY1" fmla="*/ 0 h 2892825"/>
              <a:gd name="connsiteX2" fmla="*/ 4370119 w 4370119"/>
              <a:gd name="connsiteY2" fmla="*/ 2892825 h 2892825"/>
              <a:gd name="connsiteX3" fmla="*/ 0 w 4370119"/>
              <a:gd name="connsiteY3" fmla="*/ 2892825 h 2892825"/>
              <a:gd name="connsiteX4" fmla="*/ 0 w 4370119"/>
              <a:gd name="connsiteY4" fmla="*/ 0 h 28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119" h="2892825">
                <a:moveTo>
                  <a:pt x="0" y="0"/>
                </a:moveTo>
                <a:lnTo>
                  <a:pt x="4370119" y="0"/>
                </a:lnTo>
                <a:lnTo>
                  <a:pt x="4370119" y="2892825"/>
                </a:lnTo>
                <a:lnTo>
                  <a:pt x="0" y="2892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751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радиочастотной аблации при фибриляции предсердий с помощью навигационной системы Carto 3 V7</a:t>
            </a: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радиочастотной аблации при ишемических желудочковых тахикардий с помощью навигационной системы Carto 3 V7</a:t>
            </a:r>
          </a:p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радиочастотной аблации при желудочковых систолиях с помощью навигационной системы Carto 3 V7</a:t>
            </a: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F3EB026A-A139-8F83-F9DB-D74A3C4B1F78}"/>
              </a:ext>
            </a:extLst>
          </p:cNvPr>
          <p:cNvSpPr/>
          <p:nvPr/>
        </p:nvSpPr>
        <p:spPr>
          <a:xfrm>
            <a:off x="6281731" y="2498353"/>
            <a:ext cx="3241005" cy="3685363"/>
          </a:xfrm>
          <a:custGeom>
            <a:avLst/>
            <a:gdLst>
              <a:gd name="connsiteX0" fmla="*/ 0 w 4370119"/>
              <a:gd name="connsiteY0" fmla="*/ 0 h 2892825"/>
              <a:gd name="connsiteX1" fmla="*/ 4370119 w 4370119"/>
              <a:gd name="connsiteY1" fmla="*/ 0 h 2892825"/>
              <a:gd name="connsiteX2" fmla="*/ 4370119 w 4370119"/>
              <a:gd name="connsiteY2" fmla="*/ 2892825 h 2892825"/>
              <a:gd name="connsiteX3" fmla="*/ 0 w 4370119"/>
              <a:gd name="connsiteY3" fmla="*/ 2892825 h 2892825"/>
              <a:gd name="connsiteX4" fmla="*/ 0 w 4370119"/>
              <a:gd name="connsiteY4" fmla="*/ 0 h 28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119" h="2892825">
                <a:moveTo>
                  <a:pt x="0" y="0"/>
                </a:moveTo>
                <a:lnTo>
                  <a:pt x="4370119" y="0"/>
                </a:lnTo>
                <a:lnTo>
                  <a:pt x="4370119" y="2892825"/>
                </a:lnTo>
                <a:lnTo>
                  <a:pt x="0" y="2892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751" tIns="20320" rIns="113792" bIns="20320" numCol="1" spcCol="1270" anchor="t" anchorCtr="0">
            <a:noAutofit/>
          </a:bodyPr>
          <a:lstStyle/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клинику имплантации безэлектродного ЭКС</a:t>
            </a: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выполнение внутрисердечного УЗИ при радиочастотных аблациях</a:t>
            </a: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r>
              <a:rPr lang="ru-RU" sz="14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Кардионейроаблация </a:t>
            </a: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нарушениях проводимости сердца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ACD9BE-D674-39CE-D089-D19E54610517}"/>
              </a:ext>
            </a:extLst>
          </p:cNvPr>
          <p:cNvGrpSpPr/>
          <p:nvPr/>
        </p:nvGrpSpPr>
        <p:grpSpPr>
          <a:xfrm>
            <a:off x="215381" y="1675742"/>
            <a:ext cx="2971587" cy="4581484"/>
            <a:chOff x="210807" y="1672498"/>
            <a:chExt cx="3854829" cy="4427237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D1B3243-52DB-1C47-1BC4-36729E775C84}"/>
                </a:ext>
              </a:extLst>
            </p:cNvPr>
            <p:cNvSpPr/>
            <p:nvPr/>
          </p:nvSpPr>
          <p:spPr>
            <a:xfrm>
              <a:off x="226584" y="2330552"/>
              <a:ext cx="3839052" cy="3769183"/>
            </a:xfrm>
            <a:custGeom>
              <a:avLst/>
              <a:gdLst>
                <a:gd name="connsiteX0" fmla="*/ 0 w 4370119"/>
                <a:gd name="connsiteY0" fmla="*/ 0 h 2892825"/>
                <a:gd name="connsiteX1" fmla="*/ 4370119 w 4370119"/>
                <a:gd name="connsiteY1" fmla="*/ 0 h 2892825"/>
                <a:gd name="connsiteX2" fmla="*/ 4370119 w 4370119"/>
                <a:gd name="connsiteY2" fmla="*/ 2892825 h 2892825"/>
                <a:gd name="connsiteX3" fmla="*/ 0 w 4370119"/>
                <a:gd name="connsiteY3" fmla="*/ 2892825 h 2892825"/>
                <a:gd name="connsiteX4" fmla="*/ 0 w 4370119"/>
                <a:gd name="connsiteY4" fmla="*/ 0 h 289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0119" h="2892825">
                  <a:moveTo>
                    <a:pt x="0" y="0"/>
                  </a:moveTo>
                  <a:lnTo>
                    <a:pt x="4370119" y="0"/>
                  </a:lnTo>
                  <a:lnTo>
                    <a:pt x="4370119" y="2892825"/>
                  </a:lnTo>
                  <a:lnTo>
                    <a:pt x="0" y="28928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751" tIns="20320" rIns="113792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Имплантация 1-2 камерного ЭКС при нарушениях проводимости сердца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Имплантация 1-2 камерного ИКД для лечения желудочковой тахиаритмии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РЧА при пароксизмальных наджелудочковых аритмиях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Криоабляция устьев легочных вен при ФП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b="0" i="0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РЧА аритмогенных зон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b="0" i="0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Стимуляция пучка Гиса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b="0" i="0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Стимуляция левой ножки пучка Гиса (LBB)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ts val="1680"/>
                </a:lnSpc>
                <a:spcBef>
                  <a:spcPts val="600"/>
                </a:spcBef>
                <a:spcAft>
                  <a:spcPct val="20000"/>
                </a:spcAft>
                <a:buChar char="•"/>
              </a:pPr>
              <a:r>
                <a:rPr lang="ru-RU" sz="1200" b="0" i="0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Имплантация бивентрикулярного дефибриллятора, системы в целом (CRT-D)</a:t>
              </a:r>
              <a:endParaRPr lang="ru-KZ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E6E6C8-7ACD-6E65-55DF-1EFF13EA92B0}"/>
                </a:ext>
              </a:extLst>
            </p:cNvPr>
            <p:cNvSpPr txBox="1"/>
            <p:nvPr/>
          </p:nvSpPr>
          <p:spPr>
            <a:xfrm>
              <a:off x="210807" y="1672498"/>
              <a:ext cx="3839052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недрено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2023 году</a:t>
              </a:r>
              <a:endParaRPr lang="ru-KZ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DA9A1D7-D555-528E-D4F4-986197C82D03}"/>
                </a:ext>
              </a:extLst>
            </p:cNvPr>
            <p:cNvCxnSpPr>
              <a:cxnSpLocks/>
            </p:cNvCxnSpPr>
            <p:nvPr/>
          </p:nvCxnSpPr>
          <p:spPr>
            <a:xfrm>
              <a:off x="327942" y="2221225"/>
              <a:ext cx="3467591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BC5F608-9587-E374-16A3-D62B97A7A15E}"/>
              </a:ext>
            </a:extLst>
          </p:cNvPr>
          <p:cNvSpPr txBox="1"/>
          <p:nvPr/>
        </p:nvSpPr>
        <p:spPr>
          <a:xfrm>
            <a:off x="6568069" y="1481344"/>
            <a:ext cx="3612468" cy="55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11200">
              <a:lnSpc>
                <a:spcPts val="13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7112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недрено </a:t>
            </a: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E922E-2AED-C74F-4FB6-F72729A5868A}"/>
              </a:ext>
            </a:extLst>
          </p:cNvPr>
          <p:cNvSpPr txBox="1"/>
          <p:nvPr/>
        </p:nvSpPr>
        <p:spPr>
          <a:xfrm>
            <a:off x="3496540" y="1687645"/>
            <a:ext cx="394553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Внедрено в 2024 году</a:t>
            </a:r>
            <a:endParaRPr lang="ru-KZ" sz="1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3EC01FC-BB4E-E5A7-BDFF-7406EA8B5218}"/>
              </a:ext>
            </a:extLst>
          </p:cNvPr>
          <p:cNvCxnSpPr>
            <a:cxnSpLocks/>
          </p:cNvCxnSpPr>
          <p:nvPr/>
        </p:nvCxnSpPr>
        <p:spPr>
          <a:xfrm>
            <a:off x="3368705" y="2222599"/>
            <a:ext cx="2534290" cy="943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2FC50A3-E4A9-E1A2-EDEE-C7A091BF6157}"/>
              </a:ext>
            </a:extLst>
          </p:cNvPr>
          <p:cNvCxnSpPr>
            <a:cxnSpLocks/>
          </p:cNvCxnSpPr>
          <p:nvPr/>
        </p:nvCxnSpPr>
        <p:spPr>
          <a:xfrm>
            <a:off x="6568069" y="2222599"/>
            <a:ext cx="228296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C5F608-9587-E374-16A3-D62B97A7A15E}"/>
              </a:ext>
            </a:extLst>
          </p:cNvPr>
          <p:cNvSpPr txBox="1"/>
          <p:nvPr/>
        </p:nvSpPr>
        <p:spPr>
          <a:xfrm>
            <a:off x="9172018" y="1697749"/>
            <a:ext cx="2949212" cy="55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ts val="13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</a:t>
            </a:r>
          </a:p>
          <a:p>
            <a:pPr marL="0" lvl="0" indent="0" algn="ctr" defTabSz="7112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в </a:t>
            </a:r>
            <a:r>
              <a:rPr lang="ru-RU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</a:t>
            </a:r>
            <a:endPara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: фигура 31">
            <a:extLst>
              <a:ext uri="{FF2B5EF4-FFF2-40B4-BE49-F238E27FC236}">
                <a16:creationId xmlns:a16="http://schemas.microsoft.com/office/drawing/2014/main" id="{F3EB026A-A139-8F83-F9DB-D74A3C4B1F78}"/>
              </a:ext>
            </a:extLst>
          </p:cNvPr>
          <p:cNvSpPr/>
          <p:nvPr/>
        </p:nvSpPr>
        <p:spPr>
          <a:xfrm>
            <a:off x="9311267" y="2486670"/>
            <a:ext cx="2670715" cy="3770556"/>
          </a:xfrm>
          <a:custGeom>
            <a:avLst/>
            <a:gdLst>
              <a:gd name="connsiteX0" fmla="*/ 0 w 4370119"/>
              <a:gd name="connsiteY0" fmla="*/ 0 h 2892825"/>
              <a:gd name="connsiteX1" fmla="*/ 4370119 w 4370119"/>
              <a:gd name="connsiteY1" fmla="*/ 0 h 2892825"/>
              <a:gd name="connsiteX2" fmla="*/ 4370119 w 4370119"/>
              <a:gd name="connsiteY2" fmla="*/ 2892825 h 2892825"/>
              <a:gd name="connsiteX3" fmla="*/ 0 w 4370119"/>
              <a:gd name="connsiteY3" fmla="*/ 2892825 h 2892825"/>
              <a:gd name="connsiteX4" fmla="*/ 0 w 4370119"/>
              <a:gd name="connsiteY4" fmla="*/ 0 h 28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119" h="2892825">
                <a:moveTo>
                  <a:pt x="0" y="0"/>
                </a:moveTo>
                <a:lnTo>
                  <a:pt x="4370119" y="0"/>
                </a:lnTo>
                <a:lnTo>
                  <a:pt x="4370119" y="2892825"/>
                </a:lnTo>
                <a:lnTo>
                  <a:pt x="0" y="2892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751" tIns="20320" rIns="113792" bIns="20320" numCol="1" spcCol="1270" anchor="t" anchorCtr="0">
            <a:noAutofit/>
          </a:bodyPr>
          <a:lstStyle/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r>
              <a:rPr lang="ru-RU" sz="1400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закрытие ушка левого предсердия окклюдером</a:t>
            </a: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Имплантация подкожного </a:t>
            </a:r>
            <a:r>
              <a:rPr lang="ru-RU" sz="1400" kern="12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биомонитора</a:t>
            </a:r>
            <a:endParaRPr lang="ru-RU" sz="1400" kern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FARAPULSE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FontTx/>
              <a:buChar char="•"/>
            </a:pP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711200">
              <a:lnSpc>
                <a:spcPts val="1680"/>
              </a:lnSpc>
              <a:spcBef>
                <a:spcPts val="600"/>
              </a:spcBef>
              <a:spcAft>
                <a:spcPct val="20000"/>
              </a:spcAft>
              <a:buChar char="•"/>
            </a:pP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2FC50A3-E4A9-E1A2-EDEE-C7A091BF6157}"/>
              </a:ext>
            </a:extLst>
          </p:cNvPr>
          <p:cNvCxnSpPr>
            <a:cxnSpLocks/>
          </p:cNvCxnSpPr>
          <p:nvPr/>
        </p:nvCxnSpPr>
        <p:spPr>
          <a:xfrm>
            <a:off x="9401933" y="2222599"/>
            <a:ext cx="2580050" cy="943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6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768916-AE3E-F8D4-BD7F-F51332E45AE7}"/>
              </a:ext>
            </a:extLst>
          </p:cNvPr>
          <p:cNvSpPr txBox="1"/>
          <p:nvPr/>
        </p:nvSpPr>
        <p:spPr>
          <a:xfrm>
            <a:off x="2225962" y="1176526"/>
            <a:ext cx="7416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КГП «Многопрофильная больница №2 г. Караганды»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основным поставщиком медицинских услуг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рамках ГОБМП и ОСМС в Карагандинском регионе,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интервенционной кардиологии, взрослой и детской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кардиохирургии, хирургической аритмологии 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 хирургии.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сердечно-сосудистой патологии проводится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международных стандартов. 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A25C8AC-10F9-DA69-9836-9553E209173D}"/>
              </a:ext>
            </a:extLst>
          </p:cNvPr>
          <p:cNvSpPr/>
          <p:nvPr/>
        </p:nvSpPr>
        <p:spPr>
          <a:xfrm>
            <a:off x="950026" y="4888674"/>
            <a:ext cx="2256311" cy="855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Интервенционная кардиология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FC54354-EE55-904D-B5E0-D7196C6BA409}"/>
              </a:ext>
            </a:extLst>
          </p:cNvPr>
          <p:cNvSpPr/>
          <p:nvPr/>
        </p:nvSpPr>
        <p:spPr>
          <a:xfrm>
            <a:off x="3471554" y="4888674"/>
            <a:ext cx="2256311" cy="855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и детская кардиохирургия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A519104-1731-DDD9-711A-C3B8BC14286C}"/>
              </a:ext>
            </a:extLst>
          </p:cNvPr>
          <p:cNvSpPr/>
          <p:nvPr/>
        </p:nvSpPr>
        <p:spPr>
          <a:xfrm>
            <a:off x="5993082" y="4888674"/>
            <a:ext cx="2256311" cy="855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аритмология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D57472-E15E-6A8C-1DE4-4B0194CFBD71}"/>
              </a:ext>
            </a:extLst>
          </p:cNvPr>
          <p:cNvSpPr/>
          <p:nvPr/>
        </p:nvSpPr>
        <p:spPr>
          <a:xfrm>
            <a:off x="8514610" y="4892634"/>
            <a:ext cx="2256311" cy="855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Сосудистая хирургия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4623E-28C0-06CF-F373-7055BEDAD2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9191233" y="4203343"/>
            <a:ext cx="622224" cy="62222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4480F2-752C-3EE0-CF35-5BE5DAB416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1722618" y="4322225"/>
            <a:ext cx="503343" cy="5033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AD4644B-E098-F99E-223A-567FED38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4355456" y="4322225"/>
            <a:ext cx="503342" cy="50334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03F248-E745-BB6C-AA33-4D8CD732A8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6871639" y="4343113"/>
            <a:ext cx="461565" cy="4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2917953" name="Рисунок 10029179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10316"/>
              </p:ext>
            </p:extLst>
          </p:nvPr>
        </p:nvGraphicFramePr>
        <p:xfrm>
          <a:off x="0" y="239151"/>
          <a:ext cx="12084147" cy="63021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7385">
                  <a:extLst>
                    <a:ext uri="{9D8B030D-6E8A-4147-A177-3AD203B41FA5}">
                      <a16:colId xmlns:a16="http://schemas.microsoft.com/office/drawing/2014/main" val="4194633182"/>
                    </a:ext>
                  </a:extLst>
                </a:gridCol>
                <a:gridCol w="125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Аритмология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15443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пролечено больных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2015463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оперативных вмешательств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234168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Хирургическая активность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616738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Имплантация кардиовертера дефибриллятора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6479189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Замена автоматического кардиовертера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Имплантация биовентрикулярного дефибриллятора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597620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Имплантация ЭКС всего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0964582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 имплантация 1х-камерной ЭКС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4956956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 имплантация 2х -камерной ЭКС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154366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временной ЭКС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311690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Иссечение или деструкция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2916622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Криоаблация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891265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Катетерное инвазивное ЭФИ исследование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494550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трансвенозного атриального электрода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20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74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67774"/>
              </p:ext>
            </p:extLst>
          </p:nvPr>
        </p:nvGraphicFramePr>
        <p:xfrm>
          <a:off x="0" y="56287"/>
          <a:ext cx="12056013" cy="68579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660743">
                  <a:extLst>
                    <a:ext uri="{9D8B030D-6E8A-4147-A177-3AD203B41FA5}">
                      <a16:colId xmlns:a16="http://schemas.microsoft.com/office/drawing/2014/main" val="1464233311"/>
                    </a:ext>
                  </a:extLst>
                </a:gridCol>
                <a:gridCol w="155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988">
                  <a:extLst>
                    <a:ext uri="{9D8B030D-6E8A-4147-A177-3AD203B41FA5}">
                      <a16:colId xmlns:a16="http://schemas.microsoft.com/office/drawing/2014/main" val="2671515812"/>
                    </a:ext>
                  </a:extLst>
                </a:gridCol>
                <a:gridCol w="1434904">
                  <a:extLst>
                    <a:ext uri="{9D8B030D-6E8A-4147-A177-3AD203B41FA5}">
                      <a16:colId xmlns:a16="http://schemas.microsoft.com/office/drawing/2014/main" val="3438849517"/>
                    </a:ext>
                  </a:extLst>
                </a:gridCol>
              </a:tblGrid>
              <a:tr h="4347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Ангиохирургия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20325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пролечено больных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203785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оперативных вмешательств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4713022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Хирургическая активность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403159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Послеоперационная летальность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1,18%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6801327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артериях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360344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открытые операции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532683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венозной системе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844227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Эндоваскулярные операции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592138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Эндоваскулярные операции вместе с ЧТКА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6613792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Аневризма брюшной аорты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775574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Подвздошно- бедренное шунтирование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4677976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Эндоартериоэктомия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артерий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головы и шеи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4490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артерий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4151601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Гибридные операции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6334429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Баллонная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ангиопластика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артерий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аорта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конечности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382440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Резекция аорты с анастомозом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755085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Нейрохирургические операции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353562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Чрезкожная имплантация стентов во внутричерепные артерии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659072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Эндоваскулярное удаление обструкции сосудов головы и шеи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53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385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75721"/>
              </p:ext>
            </p:extLst>
          </p:nvPr>
        </p:nvGraphicFramePr>
        <p:xfrm>
          <a:off x="0" y="1"/>
          <a:ext cx="12191999" cy="685798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62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острой коронарной недостаточности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коек 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пролечено больных по КС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умерло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летальность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Досуточная летальность в т.ч. 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Досуточная летальность в % 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Пролечено с ОИМ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 от ОИМ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летальность от ОИМ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  до суток от ОИМ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операций 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 после операции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Послеопер. летальность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Оперировано больных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Хирургическая активность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Коронарографии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ЧТКА     корон. артерий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9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 койко дней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9421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койки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койки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пребывание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время простоя койки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2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91888E-B0F1-F1CB-B25C-1805312D59FD}"/>
              </a:ext>
            </a:extLst>
          </p:cNvPr>
          <p:cNvSpPr txBox="1"/>
          <p:nvPr/>
        </p:nvSpPr>
        <p:spPr>
          <a:xfrm>
            <a:off x="3048000" y="1509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корпус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1A2EA-3776-EFE0-ED70-AAFF56B25D7B}"/>
              </a:ext>
            </a:extLst>
          </p:cNvPr>
          <p:cNvSpPr txBox="1"/>
          <p:nvPr/>
        </p:nvSpPr>
        <p:spPr>
          <a:xfrm>
            <a:off x="8216897" y="706266"/>
            <a:ext cx="3717925" cy="3985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Льготная категория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ВОВ,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Воины- интернационалисты,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Ликвидаторы аварии на ЧАЭС,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Узники концлагерей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- 71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902D0-EFBC-45C5-870A-5B5E6B4F3F6E}"/>
              </a:ext>
            </a:extLst>
          </p:cNvPr>
          <p:cNvSpPr txBox="1"/>
          <p:nvPr/>
        </p:nvSpPr>
        <p:spPr>
          <a:xfrm>
            <a:off x="257177" y="674596"/>
            <a:ext cx="3717925" cy="627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реабилитации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восстановительного лечения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медицинской реабилитации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ардиологические для взрослых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22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438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- 423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ардиохирургические для взрослых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- 589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ардиохирургические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- 0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1008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- 1012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65171-2238-3963-F803-9D3228D68FC3}"/>
              </a:ext>
            </a:extLst>
          </p:cNvPr>
          <p:cNvSpPr txBox="1"/>
          <p:nvPr/>
        </p:nvSpPr>
        <p:spPr>
          <a:xfrm>
            <a:off x="4237037" y="735758"/>
            <a:ext cx="3717925" cy="6032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реабилитации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восстановительного лечения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медицинской реабилитации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ардиологические для взрослых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- 0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- 126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ардиохирургические для взрослых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- 102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ардиохирургические для детей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  <a:p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- 228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216574E-8019-2A77-E41D-2325FB6D1BAD}"/>
              </a:ext>
            </a:extLst>
          </p:cNvPr>
          <p:cNvCxnSpPr/>
          <p:nvPr/>
        </p:nvCxnSpPr>
        <p:spPr>
          <a:xfrm>
            <a:off x="257177" y="1157224"/>
            <a:ext cx="3060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C6931DC-6263-91D1-E6DB-7FD39AA3E055}"/>
              </a:ext>
            </a:extLst>
          </p:cNvPr>
          <p:cNvCxnSpPr/>
          <p:nvPr/>
        </p:nvCxnSpPr>
        <p:spPr>
          <a:xfrm>
            <a:off x="4330192" y="1195832"/>
            <a:ext cx="3060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3ECB6E2-416A-AB24-E4FB-687A713D15AC}"/>
              </a:ext>
            </a:extLst>
          </p:cNvPr>
          <p:cNvCxnSpPr/>
          <p:nvPr/>
        </p:nvCxnSpPr>
        <p:spPr>
          <a:xfrm>
            <a:off x="8216897" y="1169416"/>
            <a:ext cx="30607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4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44E6E7-DFB9-333A-0D71-4FD17CEBDE30}"/>
              </a:ext>
            </a:extLst>
          </p:cNvPr>
          <p:cNvSpPr txBox="1"/>
          <p:nvPr/>
        </p:nvSpPr>
        <p:spPr>
          <a:xfrm>
            <a:off x="3048000" y="15098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A8F29-6B8C-5CF8-B887-8E7566CC7304}"/>
              </a:ext>
            </a:extLst>
          </p:cNvPr>
          <p:cNvSpPr txBox="1"/>
          <p:nvPr/>
        </p:nvSpPr>
        <p:spPr>
          <a:xfrm>
            <a:off x="2844800" y="135683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оказания на уровне стационара высокоспециализированной кардиохирургической (в т.ч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детской), интервенционной, </a:t>
            </a:r>
            <a:r>
              <a:rPr lang="x-none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аритмологической</a:t>
            </a:r>
            <a:r>
              <a:rPr lang="x-none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ангиохирургической</a:t>
            </a:r>
            <a:r>
              <a:rPr lang="x-none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с применением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медицинских технологий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2A89191-BE9E-6BB8-1827-F1550568F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812888"/>
              </p:ext>
            </p:extLst>
          </p:nvPr>
        </p:nvGraphicFramePr>
        <p:xfrm>
          <a:off x="2352675" y="2818849"/>
          <a:ext cx="7486650" cy="236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27BC15-914F-C24A-D4DE-08592F7D4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71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EC4DA-6715-A29F-AD79-D65CF787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81BCB3-3DD6-F529-52BA-EC12C8FEFC5B}"/>
              </a:ext>
            </a:extLst>
          </p:cNvPr>
          <p:cNvSpPr txBox="1"/>
          <p:nvPr/>
        </p:nvSpPr>
        <p:spPr>
          <a:xfrm>
            <a:off x="1527048" y="150983"/>
            <a:ext cx="945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консультаций по специалистам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B04F5D-BC31-AC96-2AAB-0DA1AD18EE1A}"/>
              </a:ext>
            </a:extLst>
          </p:cNvPr>
          <p:cNvSpPr txBox="1"/>
          <p:nvPr/>
        </p:nvSpPr>
        <p:spPr>
          <a:xfrm>
            <a:off x="22447" y="5561496"/>
            <a:ext cx="8179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Консультативно-диагностическим центром оказано более 21 тысяч услуг.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значительный рост числа оказываемой консультативно-диагностической помощи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 по договорам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соисполнения с организациями ПМСП, что связано с организацией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координационно-диагностического центра.</a:t>
            </a:r>
          </a:p>
        </p:txBody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091A1C6A-DBDC-5DC0-FD69-2973FCD1045D}"/>
              </a:ext>
            </a:extLst>
          </p:cNvPr>
          <p:cNvSpPr/>
          <p:nvPr/>
        </p:nvSpPr>
        <p:spPr>
          <a:xfrm>
            <a:off x="1041592" y="570124"/>
            <a:ext cx="2613289" cy="2586915"/>
          </a:xfrm>
          <a:custGeom>
            <a:avLst/>
            <a:gdLst>
              <a:gd name="connsiteX0" fmla="*/ 0 w 2520042"/>
              <a:gd name="connsiteY0" fmla="*/ 191115 h 1911153"/>
              <a:gd name="connsiteX1" fmla="*/ 191115 w 2520042"/>
              <a:gd name="connsiteY1" fmla="*/ 0 h 1911153"/>
              <a:gd name="connsiteX2" fmla="*/ 2328927 w 2520042"/>
              <a:gd name="connsiteY2" fmla="*/ 0 h 1911153"/>
              <a:gd name="connsiteX3" fmla="*/ 2520042 w 2520042"/>
              <a:gd name="connsiteY3" fmla="*/ 191115 h 1911153"/>
              <a:gd name="connsiteX4" fmla="*/ 2520042 w 2520042"/>
              <a:gd name="connsiteY4" fmla="*/ 1720038 h 1911153"/>
              <a:gd name="connsiteX5" fmla="*/ 2328927 w 2520042"/>
              <a:gd name="connsiteY5" fmla="*/ 1911153 h 1911153"/>
              <a:gd name="connsiteX6" fmla="*/ 191115 w 2520042"/>
              <a:gd name="connsiteY6" fmla="*/ 1911153 h 1911153"/>
              <a:gd name="connsiteX7" fmla="*/ 0 w 2520042"/>
              <a:gd name="connsiteY7" fmla="*/ 1720038 h 1911153"/>
              <a:gd name="connsiteX8" fmla="*/ 0 w 2520042"/>
              <a:gd name="connsiteY8" fmla="*/ 191115 h 19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42" h="1911153">
                <a:moveTo>
                  <a:pt x="0" y="191115"/>
                </a:moveTo>
                <a:cubicBezTo>
                  <a:pt x="0" y="85565"/>
                  <a:pt x="85565" y="0"/>
                  <a:pt x="191115" y="0"/>
                </a:cubicBezTo>
                <a:lnTo>
                  <a:pt x="2328927" y="0"/>
                </a:lnTo>
                <a:cubicBezTo>
                  <a:pt x="2434477" y="0"/>
                  <a:pt x="2520042" y="85565"/>
                  <a:pt x="2520042" y="191115"/>
                </a:cubicBezTo>
                <a:lnTo>
                  <a:pt x="2520042" y="1720038"/>
                </a:lnTo>
                <a:cubicBezTo>
                  <a:pt x="2520042" y="1825588"/>
                  <a:pt x="2434477" y="1911153"/>
                  <a:pt x="2328927" y="1911153"/>
                </a:cubicBezTo>
                <a:lnTo>
                  <a:pt x="191115" y="1911153"/>
                </a:lnTo>
                <a:cubicBezTo>
                  <a:pt x="85565" y="1911153"/>
                  <a:pt x="0" y="1825588"/>
                  <a:pt x="0" y="1720038"/>
                </a:cubicBezTo>
                <a:lnTo>
                  <a:pt x="0" y="19111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39876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A998C99A-C75E-3262-BCF8-675EBAA81401}"/>
              </a:ext>
            </a:extLst>
          </p:cNvPr>
          <p:cNvSpPr/>
          <p:nvPr/>
        </p:nvSpPr>
        <p:spPr>
          <a:xfrm>
            <a:off x="1308704" y="876962"/>
            <a:ext cx="2154625" cy="493161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5254</a:t>
            </a:r>
            <a:endParaRPr lang="x-none" sz="16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CF83F751-D83D-4D31-2991-8CF225F55125}"/>
              </a:ext>
            </a:extLst>
          </p:cNvPr>
          <p:cNvSpPr/>
          <p:nvPr/>
        </p:nvSpPr>
        <p:spPr>
          <a:xfrm>
            <a:off x="1308706" y="1407801"/>
            <a:ext cx="2154625" cy="493161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6601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7D035797-58DE-46C1-5FDF-CD36B1DE496C}"/>
              </a:ext>
            </a:extLst>
          </p:cNvPr>
          <p:cNvSpPr/>
          <p:nvPr/>
        </p:nvSpPr>
        <p:spPr>
          <a:xfrm>
            <a:off x="1308705" y="1928723"/>
            <a:ext cx="2154625" cy="493161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8403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3805D23D-0C8E-8D6F-B06C-C1D9B93E1D29}"/>
              </a:ext>
            </a:extLst>
          </p:cNvPr>
          <p:cNvSpPr/>
          <p:nvPr/>
        </p:nvSpPr>
        <p:spPr>
          <a:xfrm>
            <a:off x="3841104" y="566554"/>
            <a:ext cx="2403057" cy="2586915"/>
          </a:xfrm>
          <a:custGeom>
            <a:avLst/>
            <a:gdLst>
              <a:gd name="connsiteX0" fmla="*/ 0 w 2520042"/>
              <a:gd name="connsiteY0" fmla="*/ 191115 h 1911153"/>
              <a:gd name="connsiteX1" fmla="*/ 191115 w 2520042"/>
              <a:gd name="connsiteY1" fmla="*/ 0 h 1911153"/>
              <a:gd name="connsiteX2" fmla="*/ 2328927 w 2520042"/>
              <a:gd name="connsiteY2" fmla="*/ 0 h 1911153"/>
              <a:gd name="connsiteX3" fmla="*/ 2520042 w 2520042"/>
              <a:gd name="connsiteY3" fmla="*/ 191115 h 1911153"/>
              <a:gd name="connsiteX4" fmla="*/ 2520042 w 2520042"/>
              <a:gd name="connsiteY4" fmla="*/ 1720038 h 1911153"/>
              <a:gd name="connsiteX5" fmla="*/ 2328927 w 2520042"/>
              <a:gd name="connsiteY5" fmla="*/ 1911153 h 1911153"/>
              <a:gd name="connsiteX6" fmla="*/ 191115 w 2520042"/>
              <a:gd name="connsiteY6" fmla="*/ 1911153 h 1911153"/>
              <a:gd name="connsiteX7" fmla="*/ 0 w 2520042"/>
              <a:gd name="connsiteY7" fmla="*/ 1720038 h 1911153"/>
              <a:gd name="connsiteX8" fmla="*/ 0 w 2520042"/>
              <a:gd name="connsiteY8" fmla="*/ 191115 h 19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42" h="1911153">
                <a:moveTo>
                  <a:pt x="0" y="191115"/>
                </a:moveTo>
                <a:cubicBezTo>
                  <a:pt x="0" y="85565"/>
                  <a:pt x="85565" y="0"/>
                  <a:pt x="191115" y="0"/>
                </a:cubicBezTo>
                <a:lnTo>
                  <a:pt x="2328927" y="0"/>
                </a:lnTo>
                <a:cubicBezTo>
                  <a:pt x="2434477" y="0"/>
                  <a:pt x="2520042" y="85565"/>
                  <a:pt x="2520042" y="191115"/>
                </a:cubicBezTo>
                <a:lnTo>
                  <a:pt x="2520042" y="1720038"/>
                </a:lnTo>
                <a:cubicBezTo>
                  <a:pt x="2520042" y="1825588"/>
                  <a:pt x="2434477" y="1911153"/>
                  <a:pt x="2328927" y="1911153"/>
                </a:cubicBezTo>
                <a:lnTo>
                  <a:pt x="191115" y="1911153"/>
                </a:lnTo>
                <a:cubicBezTo>
                  <a:pt x="85565" y="1911153"/>
                  <a:pt x="0" y="1825588"/>
                  <a:pt x="0" y="1720038"/>
                </a:cubicBezTo>
                <a:lnTo>
                  <a:pt x="0" y="19111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3987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3F510A16-8E7B-9D80-9781-288863D53B9B}"/>
              </a:ext>
            </a:extLst>
          </p:cNvPr>
          <p:cNvSpPr/>
          <p:nvPr/>
        </p:nvSpPr>
        <p:spPr>
          <a:xfrm>
            <a:off x="4036507" y="993263"/>
            <a:ext cx="2002644" cy="462790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3107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2F1E2D83-FA63-09F3-156E-C973491EFC33}"/>
              </a:ext>
            </a:extLst>
          </p:cNvPr>
          <p:cNvSpPr/>
          <p:nvPr/>
        </p:nvSpPr>
        <p:spPr>
          <a:xfrm>
            <a:off x="4028473" y="1512861"/>
            <a:ext cx="1995950" cy="448072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4756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81C1CA84-5E59-215E-E121-B3FC49129EF0}"/>
              </a:ext>
            </a:extLst>
          </p:cNvPr>
          <p:cNvSpPr/>
          <p:nvPr/>
        </p:nvSpPr>
        <p:spPr>
          <a:xfrm>
            <a:off x="4029812" y="1987942"/>
            <a:ext cx="2016033" cy="498666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5573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BE513021-EFC7-2A93-84D8-ECA827325E9E}"/>
              </a:ext>
            </a:extLst>
          </p:cNvPr>
          <p:cNvSpPr/>
          <p:nvPr/>
        </p:nvSpPr>
        <p:spPr>
          <a:xfrm>
            <a:off x="6355823" y="551093"/>
            <a:ext cx="2483938" cy="2576296"/>
          </a:xfrm>
          <a:custGeom>
            <a:avLst/>
            <a:gdLst>
              <a:gd name="connsiteX0" fmla="*/ 0 w 2520042"/>
              <a:gd name="connsiteY0" fmla="*/ 191115 h 1911153"/>
              <a:gd name="connsiteX1" fmla="*/ 191115 w 2520042"/>
              <a:gd name="connsiteY1" fmla="*/ 0 h 1911153"/>
              <a:gd name="connsiteX2" fmla="*/ 2328927 w 2520042"/>
              <a:gd name="connsiteY2" fmla="*/ 0 h 1911153"/>
              <a:gd name="connsiteX3" fmla="*/ 2520042 w 2520042"/>
              <a:gd name="connsiteY3" fmla="*/ 191115 h 1911153"/>
              <a:gd name="connsiteX4" fmla="*/ 2520042 w 2520042"/>
              <a:gd name="connsiteY4" fmla="*/ 1720038 h 1911153"/>
              <a:gd name="connsiteX5" fmla="*/ 2328927 w 2520042"/>
              <a:gd name="connsiteY5" fmla="*/ 1911153 h 1911153"/>
              <a:gd name="connsiteX6" fmla="*/ 191115 w 2520042"/>
              <a:gd name="connsiteY6" fmla="*/ 1911153 h 1911153"/>
              <a:gd name="connsiteX7" fmla="*/ 0 w 2520042"/>
              <a:gd name="connsiteY7" fmla="*/ 1720038 h 1911153"/>
              <a:gd name="connsiteX8" fmla="*/ 0 w 2520042"/>
              <a:gd name="connsiteY8" fmla="*/ 191115 h 19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42" h="1911153">
                <a:moveTo>
                  <a:pt x="0" y="191115"/>
                </a:moveTo>
                <a:cubicBezTo>
                  <a:pt x="0" y="85565"/>
                  <a:pt x="85565" y="0"/>
                  <a:pt x="191115" y="0"/>
                </a:cubicBezTo>
                <a:lnTo>
                  <a:pt x="2328927" y="0"/>
                </a:lnTo>
                <a:cubicBezTo>
                  <a:pt x="2434477" y="0"/>
                  <a:pt x="2520042" y="85565"/>
                  <a:pt x="2520042" y="191115"/>
                </a:cubicBezTo>
                <a:lnTo>
                  <a:pt x="2520042" y="1720038"/>
                </a:lnTo>
                <a:cubicBezTo>
                  <a:pt x="2520042" y="1825588"/>
                  <a:pt x="2434477" y="1911153"/>
                  <a:pt x="2328927" y="1911153"/>
                </a:cubicBezTo>
                <a:lnTo>
                  <a:pt x="191115" y="1911153"/>
                </a:lnTo>
                <a:cubicBezTo>
                  <a:pt x="85565" y="1911153"/>
                  <a:pt x="0" y="1825588"/>
                  <a:pt x="0" y="1720038"/>
                </a:cubicBezTo>
                <a:lnTo>
                  <a:pt x="0" y="19111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3987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9C1E3EF7-6D8F-6401-93F7-9824155F5174}"/>
              </a:ext>
            </a:extLst>
          </p:cNvPr>
          <p:cNvSpPr/>
          <p:nvPr/>
        </p:nvSpPr>
        <p:spPr>
          <a:xfrm>
            <a:off x="6557974" y="991542"/>
            <a:ext cx="2134905" cy="454625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2806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CD5B3F12-1D2C-3849-C83D-6D6A17BC19E5}"/>
              </a:ext>
            </a:extLst>
          </p:cNvPr>
          <p:cNvSpPr/>
          <p:nvPr/>
        </p:nvSpPr>
        <p:spPr>
          <a:xfrm>
            <a:off x="6582250" y="1518759"/>
            <a:ext cx="2134905" cy="447106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4342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C8D3C0B2-7AF5-EC29-6899-C5F3E3CB2EFF}"/>
              </a:ext>
            </a:extLst>
          </p:cNvPr>
          <p:cNvSpPr/>
          <p:nvPr/>
        </p:nvSpPr>
        <p:spPr>
          <a:xfrm>
            <a:off x="6583098" y="2014510"/>
            <a:ext cx="2134905" cy="495235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4550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0605A2BB-AA8C-1C1E-42CB-8F4850595D18}"/>
              </a:ext>
            </a:extLst>
          </p:cNvPr>
          <p:cNvSpPr/>
          <p:nvPr/>
        </p:nvSpPr>
        <p:spPr>
          <a:xfrm>
            <a:off x="9118784" y="540474"/>
            <a:ext cx="2520042" cy="2586915"/>
          </a:xfrm>
          <a:custGeom>
            <a:avLst/>
            <a:gdLst>
              <a:gd name="connsiteX0" fmla="*/ 0 w 2520042"/>
              <a:gd name="connsiteY0" fmla="*/ 191115 h 1911153"/>
              <a:gd name="connsiteX1" fmla="*/ 191115 w 2520042"/>
              <a:gd name="connsiteY1" fmla="*/ 0 h 1911153"/>
              <a:gd name="connsiteX2" fmla="*/ 2328927 w 2520042"/>
              <a:gd name="connsiteY2" fmla="*/ 0 h 1911153"/>
              <a:gd name="connsiteX3" fmla="*/ 2520042 w 2520042"/>
              <a:gd name="connsiteY3" fmla="*/ 191115 h 1911153"/>
              <a:gd name="connsiteX4" fmla="*/ 2520042 w 2520042"/>
              <a:gd name="connsiteY4" fmla="*/ 1720038 h 1911153"/>
              <a:gd name="connsiteX5" fmla="*/ 2328927 w 2520042"/>
              <a:gd name="connsiteY5" fmla="*/ 1911153 h 1911153"/>
              <a:gd name="connsiteX6" fmla="*/ 191115 w 2520042"/>
              <a:gd name="connsiteY6" fmla="*/ 1911153 h 1911153"/>
              <a:gd name="connsiteX7" fmla="*/ 0 w 2520042"/>
              <a:gd name="connsiteY7" fmla="*/ 1720038 h 1911153"/>
              <a:gd name="connsiteX8" fmla="*/ 0 w 2520042"/>
              <a:gd name="connsiteY8" fmla="*/ 191115 h 19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42" h="1911153">
                <a:moveTo>
                  <a:pt x="0" y="191115"/>
                </a:moveTo>
                <a:cubicBezTo>
                  <a:pt x="0" y="85565"/>
                  <a:pt x="85565" y="0"/>
                  <a:pt x="191115" y="0"/>
                </a:cubicBezTo>
                <a:lnTo>
                  <a:pt x="2328927" y="0"/>
                </a:lnTo>
                <a:cubicBezTo>
                  <a:pt x="2434477" y="0"/>
                  <a:pt x="2520042" y="85565"/>
                  <a:pt x="2520042" y="191115"/>
                </a:cubicBezTo>
                <a:lnTo>
                  <a:pt x="2520042" y="1720038"/>
                </a:lnTo>
                <a:cubicBezTo>
                  <a:pt x="2520042" y="1825588"/>
                  <a:pt x="2434477" y="1911153"/>
                  <a:pt x="2328927" y="1911153"/>
                </a:cubicBezTo>
                <a:lnTo>
                  <a:pt x="191115" y="1911153"/>
                </a:lnTo>
                <a:cubicBezTo>
                  <a:pt x="85565" y="1911153"/>
                  <a:pt x="0" y="1825588"/>
                  <a:pt x="0" y="1720038"/>
                </a:cubicBezTo>
                <a:lnTo>
                  <a:pt x="0" y="19111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3987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13332162-CE92-8EBE-8EC2-9DD2AD39CA48}"/>
              </a:ext>
            </a:extLst>
          </p:cNvPr>
          <p:cNvSpPr/>
          <p:nvPr/>
        </p:nvSpPr>
        <p:spPr>
          <a:xfrm>
            <a:off x="9323432" y="1501855"/>
            <a:ext cx="2016033" cy="447106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253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AD710523-77AE-6990-21F8-86D81564361B}"/>
              </a:ext>
            </a:extLst>
          </p:cNvPr>
          <p:cNvSpPr/>
          <p:nvPr/>
        </p:nvSpPr>
        <p:spPr>
          <a:xfrm>
            <a:off x="9323433" y="2013441"/>
            <a:ext cx="2016033" cy="472090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268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3A663173-7274-396C-9E71-5EA11EFAF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49432"/>
              </p:ext>
            </p:extLst>
          </p:nvPr>
        </p:nvGraphicFramePr>
        <p:xfrm>
          <a:off x="-18443" y="1033569"/>
          <a:ext cx="1485390" cy="177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390">
                  <a:extLst>
                    <a:ext uri="{9D8B030D-6E8A-4147-A177-3AD203B41FA5}">
                      <a16:colId xmlns:a16="http://schemas.microsoft.com/office/drawing/2014/main" val="3936697531"/>
                    </a:ext>
                  </a:extLst>
                </a:gridCol>
              </a:tblGrid>
              <a:tr h="4968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198195"/>
                  </a:ext>
                </a:extLst>
              </a:tr>
              <a:tr h="4968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00014"/>
                  </a:ext>
                </a:extLst>
              </a:tr>
              <a:tr h="77908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  <a:p>
                      <a:endParaRPr lang="ru-RU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74181"/>
                  </a:ext>
                </a:extLst>
              </a:tr>
            </a:tbl>
          </a:graphicData>
        </a:graphic>
      </p:graphicFrame>
      <p:graphicFrame>
        <p:nvGraphicFramePr>
          <p:cNvPr id="41" name="Схема 40">
            <a:extLst>
              <a:ext uri="{FF2B5EF4-FFF2-40B4-BE49-F238E27FC236}">
                <a16:creationId xmlns:a16="http://schemas.microsoft.com/office/drawing/2014/main" id="{62C735F1-20F4-34CD-C0DF-38616CE9A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287457"/>
              </p:ext>
            </p:extLst>
          </p:nvPr>
        </p:nvGraphicFramePr>
        <p:xfrm>
          <a:off x="1069847" y="3491029"/>
          <a:ext cx="3184123" cy="188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Схема 41">
            <a:extLst>
              <a:ext uri="{FF2B5EF4-FFF2-40B4-BE49-F238E27FC236}">
                <a16:creationId xmlns:a16="http://schemas.microsoft.com/office/drawing/2014/main" id="{25CB8045-C41F-6FB7-7217-84CC46557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209750"/>
              </p:ext>
            </p:extLst>
          </p:nvPr>
        </p:nvGraphicFramePr>
        <p:xfrm>
          <a:off x="4517024" y="3476027"/>
          <a:ext cx="3474943" cy="191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3" name="Схема 42">
            <a:extLst>
              <a:ext uri="{FF2B5EF4-FFF2-40B4-BE49-F238E27FC236}">
                <a16:creationId xmlns:a16="http://schemas.microsoft.com/office/drawing/2014/main" id="{84B9E480-D197-B065-A4A5-85DFF2655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316648"/>
              </p:ext>
            </p:extLst>
          </p:nvPr>
        </p:nvGraphicFramePr>
        <p:xfrm>
          <a:off x="8518073" y="3491030"/>
          <a:ext cx="3451677" cy="189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ECB42A59-6A93-8742-355D-19D4BC2E0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16696"/>
              </p:ext>
            </p:extLst>
          </p:nvPr>
        </p:nvGraphicFramePr>
        <p:xfrm>
          <a:off x="0" y="3832173"/>
          <a:ext cx="1287892" cy="1538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892">
                  <a:extLst>
                    <a:ext uri="{9D8B030D-6E8A-4147-A177-3AD203B41FA5}">
                      <a16:colId xmlns:a16="http://schemas.microsoft.com/office/drawing/2014/main" val="3936697531"/>
                    </a:ext>
                  </a:extLst>
                </a:gridCol>
              </a:tblGrid>
              <a:tr h="40333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198195"/>
                  </a:ext>
                </a:extLst>
              </a:tr>
              <a:tr h="40333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00014"/>
                  </a:ext>
                </a:extLst>
              </a:tr>
              <a:tr h="6325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  <a:p>
                      <a:endParaRPr lang="ru-RU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2025г.</a:t>
                      </a:r>
                      <a:endParaRPr lang="x-none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74181"/>
                  </a:ext>
                </a:extLst>
              </a:tr>
            </a:tbl>
          </a:graphicData>
        </a:graphic>
      </p:graphicFrame>
      <p:graphicFrame>
        <p:nvGraphicFramePr>
          <p:cNvPr id="66" name="Таблица 65">
            <a:extLst>
              <a:ext uri="{FF2B5EF4-FFF2-40B4-BE49-F238E27FC236}">
                <a16:creationId xmlns:a16="http://schemas.microsoft.com/office/drawing/2014/main" id="{5976A87F-0FC2-4DDF-19C4-5AC767AFF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74166"/>
              </p:ext>
            </p:extLst>
          </p:nvPr>
        </p:nvGraphicFramePr>
        <p:xfrm>
          <a:off x="8174736" y="5646966"/>
          <a:ext cx="3782802" cy="1127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40344">
                  <a:extLst>
                    <a:ext uri="{9D8B030D-6E8A-4147-A177-3AD203B41FA5}">
                      <a16:colId xmlns:a16="http://schemas.microsoft.com/office/drawing/2014/main" val="123170005"/>
                    </a:ext>
                  </a:extLst>
                </a:gridCol>
                <a:gridCol w="1742458">
                  <a:extLst>
                    <a:ext uri="{9D8B030D-6E8A-4147-A177-3AD203B41FA5}">
                      <a16:colId xmlns:a16="http://schemas.microsoft.com/office/drawing/2014/main" val="1346547060"/>
                    </a:ext>
                  </a:extLst>
                </a:gridCol>
              </a:tblGrid>
              <a:tr h="234767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x-none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консультаций: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4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- 14 744</a:t>
                      </a:r>
                      <a:r>
                        <a:rPr lang="ru-RU" sz="14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4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34977"/>
                  </a:ext>
                </a:extLst>
              </a:tr>
              <a:tr h="234767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4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- 21 704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4245"/>
                  </a:ext>
                </a:extLst>
              </a:tr>
              <a:tr h="399103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4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 - 24 559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 - </a:t>
                      </a:r>
                      <a:r>
                        <a:rPr lang="ru-RU" sz="14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25493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91028"/>
                  </a:ext>
                </a:extLst>
              </a:tr>
            </a:tbl>
          </a:graphicData>
        </a:graphic>
      </p:graphicFrame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01A78DA5-37D4-2279-086B-82ACD8E4B772}"/>
              </a:ext>
            </a:extLst>
          </p:cNvPr>
          <p:cNvSpPr/>
          <p:nvPr/>
        </p:nvSpPr>
        <p:spPr>
          <a:xfrm>
            <a:off x="1310339" y="2469715"/>
            <a:ext cx="2130697" cy="472090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9261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0801D9F-8F22-CD4F-B7A4-699CC751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61" y="293548"/>
            <a:ext cx="2253705" cy="849204"/>
          </a:xfrm>
        </p:spPr>
        <p:txBody>
          <a:bodyPr/>
          <a:lstStyle/>
          <a:p>
            <a:r>
              <a:rPr lang="ru-RU" sz="1600" b="1" dirty="0"/>
              <a:t>Кардиолог</a:t>
            </a:r>
            <a:endParaRPr lang="x-none" sz="1600" b="1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CF47792C-E348-2AA4-AC51-197EEFA0C467}"/>
              </a:ext>
            </a:extLst>
          </p:cNvPr>
          <p:cNvSpPr/>
          <p:nvPr/>
        </p:nvSpPr>
        <p:spPr>
          <a:xfrm>
            <a:off x="4023118" y="2516559"/>
            <a:ext cx="2016033" cy="438291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5681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7">
            <a:extLst>
              <a:ext uri="{FF2B5EF4-FFF2-40B4-BE49-F238E27FC236}">
                <a16:creationId xmlns:a16="http://schemas.microsoft.com/office/drawing/2014/main" id="{D7CB8DC5-AC85-A41F-FFD6-C7186BDCC4FD}"/>
              </a:ext>
            </a:extLst>
          </p:cNvPr>
          <p:cNvSpPr txBox="1">
            <a:spLocks/>
          </p:cNvSpPr>
          <p:nvPr/>
        </p:nvSpPr>
        <p:spPr bwMode="auto">
          <a:xfrm>
            <a:off x="3848220" y="333416"/>
            <a:ext cx="2253705" cy="8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600" b="1" dirty="0"/>
              <a:t>Ангиохирург</a:t>
            </a:r>
            <a:endParaRPr lang="x-none" sz="1600" b="1" dirty="0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4A2758B1-8F7A-E9DB-2314-60EA5C43359F}"/>
              </a:ext>
            </a:extLst>
          </p:cNvPr>
          <p:cNvSpPr/>
          <p:nvPr/>
        </p:nvSpPr>
        <p:spPr>
          <a:xfrm>
            <a:off x="6601514" y="2516559"/>
            <a:ext cx="2134905" cy="443347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3950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7">
            <a:extLst>
              <a:ext uri="{FF2B5EF4-FFF2-40B4-BE49-F238E27FC236}">
                <a16:creationId xmlns:a16="http://schemas.microsoft.com/office/drawing/2014/main" id="{382581F5-E0D6-3CBC-AA3A-92087679EA7D}"/>
              </a:ext>
            </a:extLst>
          </p:cNvPr>
          <p:cNvSpPr txBox="1">
            <a:spLocks/>
          </p:cNvSpPr>
          <p:nvPr/>
        </p:nvSpPr>
        <p:spPr bwMode="auto">
          <a:xfrm>
            <a:off x="6459681" y="297649"/>
            <a:ext cx="2253705" cy="8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600" b="1" dirty="0"/>
              <a:t>Аритмолог</a:t>
            </a:r>
            <a:endParaRPr lang="x-none" sz="1600" b="1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7F990EF5-A986-97E9-6297-7B0D2831116E}"/>
              </a:ext>
            </a:extLst>
          </p:cNvPr>
          <p:cNvSpPr/>
          <p:nvPr/>
        </p:nvSpPr>
        <p:spPr>
          <a:xfrm>
            <a:off x="9323432" y="2509745"/>
            <a:ext cx="2016033" cy="430592"/>
          </a:xfrm>
          <a:custGeom>
            <a:avLst/>
            <a:gdLst>
              <a:gd name="connsiteX0" fmla="*/ 0 w 2016033"/>
              <a:gd name="connsiteY0" fmla="*/ 37547 h 375465"/>
              <a:gd name="connsiteX1" fmla="*/ 37547 w 2016033"/>
              <a:gd name="connsiteY1" fmla="*/ 0 h 375465"/>
              <a:gd name="connsiteX2" fmla="*/ 1978487 w 2016033"/>
              <a:gd name="connsiteY2" fmla="*/ 0 h 375465"/>
              <a:gd name="connsiteX3" fmla="*/ 2016034 w 2016033"/>
              <a:gd name="connsiteY3" fmla="*/ 37547 h 375465"/>
              <a:gd name="connsiteX4" fmla="*/ 2016033 w 2016033"/>
              <a:gd name="connsiteY4" fmla="*/ 337919 h 375465"/>
              <a:gd name="connsiteX5" fmla="*/ 1978486 w 2016033"/>
              <a:gd name="connsiteY5" fmla="*/ 375466 h 375465"/>
              <a:gd name="connsiteX6" fmla="*/ 37547 w 2016033"/>
              <a:gd name="connsiteY6" fmla="*/ 375465 h 375465"/>
              <a:gd name="connsiteX7" fmla="*/ 0 w 2016033"/>
              <a:gd name="connsiteY7" fmla="*/ 337918 h 375465"/>
              <a:gd name="connsiteX8" fmla="*/ 0 w 2016033"/>
              <a:gd name="connsiteY8" fmla="*/ 3754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033" h="375465">
                <a:moveTo>
                  <a:pt x="0" y="37547"/>
                </a:moveTo>
                <a:cubicBezTo>
                  <a:pt x="0" y="16810"/>
                  <a:pt x="16810" y="0"/>
                  <a:pt x="37547" y="0"/>
                </a:cubicBezTo>
                <a:lnTo>
                  <a:pt x="1978487" y="0"/>
                </a:lnTo>
                <a:cubicBezTo>
                  <a:pt x="1999224" y="0"/>
                  <a:pt x="2016034" y="16810"/>
                  <a:pt x="2016034" y="37547"/>
                </a:cubicBezTo>
                <a:cubicBezTo>
                  <a:pt x="2016034" y="137671"/>
                  <a:pt x="2016033" y="237795"/>
                  <a:pt x="2016033" y="337919"/>
                </a:cubicBezTo>
                <a:cubicBezTo>
                  <a:pt x="2016033" y="358656"/>
                  <a:pt x="1999223" y="375466"/>
                  <a:pt x="1978486" y="375466"/>
                </a:cubicBezTo>
                <a:lnTo>
                  <a:pt x="37547" y="375465"/>
                </a:lnTo>
                <a:cubicBezTo>
                  <a:pt x="16810" y="375465"/>
                  <a:pt x="0" y="358655"/>
                  <a:pt x="0" y="337918"/>
                </a:cubicBezTo>
                <a:lnTo>
                  <a:pt x="0" y="375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37" tIns="41477" rIns="51637" bIns="414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</a:t>
            </a:r>
            <a:endPara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7">
            <a:extLst>
              <a:ext uri="{FF2B5EF4-FFF2-40B4-BE49-F238E27FC236}">
                <a16:creationId xmlns:a16="http://schemas.microsoft.com/office/drawing/2014/main" id="{37183BCF-E66A-40A9-1386-D7305CE7871A}"/>
              </a:ext>
            </a:extLst>
          </p:cNvPr>
          <p:cNvSpPr txBox="1">
            <a:spLocks/>
          </p:cNvSpPr>
          <p:nvPr/>
        </p:nvSpPr>
        <p:spPr bwMode="auto">
          <a:xfrm>
            <a:off x="9204595" y="333883"/>
            <a:ext cx="2253705" cy="8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600" b="1" dirty="0"/>
              <a:t>Эндокриноло</a:t>
            </a:r>
            <a:r>
              <a:rPr lang="ru-RU" sz="1600" dirty="0"/>
              <a:t>г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1880984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4939417" name="Рисунок 9949394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2A6B1-A695-AA6C-604B-2036E5383B22}"/>
              </a:ext>
            </a:extLst>
          </p:cNvPr>
          <p:cNvSpPr txBox="1"/>
          <p:nvPr/>
        </p:nvSpPr>
        <p:spPr>
          <a:xfrm>
            <a:off x="872198" y="0"/>
            <a:ext cx="11135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Клинико-диагностическая лаборатория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070F89C-F4A5-B8E0-4B64-4F0B3C190557}"/>
              </a:ext>
            </a:extLst>
          </p:cNvPr>
          <p:cNvGrpSpPr/>
          <p:nvPr/>
        </p:nvGrpSpPr>
        <p:grpSpPr>
          <a:xfrm>
            <a:off x="122188" y="926933"/>
            <a:ext cx="4918266" cy="2383048"/>
            <a:chOff x="220662" y="1338560"/>
            <a:chExt cx="4780590" cy="2285838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2F5667E3-DE9F-65B6-8261-483413A486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3773970"/>
                </p:ext>
              </p:extLst>
            </p:nvPr>
          </p:nvGraphicFramePr>
          <p:xfrm>
            <a:off x="220662" y="1338560"/>
            <a:ext cx="4780590" cy="22858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67605C82-453B-9B86-C7DD-1CE6E74B87CB}"/>
                </a:ext>
              </a:extLst>
            </p:cNvPr>
            <p:cNvSpPr/>
            <p:nvPr/>
          </p:nvSpPr>
          <p:spPr>
            <a:xfrm>
              <a:off x="2736905" y="2440175"/>
              <a:ext cx="2054352" cy="8699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   2022 год – 114 848</a:t>
              </a:r>
            </a:p>
            <a:p>
              <a:pPr algn="ctr"/>
              <a:r>
                <a:rPr lang="ru-RU" sz="1400" dirty="0">
                  <a:latin typeface="+mj-lt"/>
                </a:rPr>
                <a:t>2023 год – 94 622</a:t>
              </a:r>
              <a:r>
                <a:rPr lang="en-US" sz="1400" dirty="0">
                  <a:latin typeface="+mj-lt"/>
                </a:rPr>
                <a:t> </a:t>
              </a:r>
              <a:r>
                <a:rPr lang="ru-RU" sz="1400" dirty="0">
                  <a:latin typeface="+mj-lt"/>
                </a:rPr>
                <a:t>         2024 год - 71 288</a:t>
              </a:r>
            </a:p>
            <a:p>
              <a:pPr algn="ctr"/>
              <a:r>
                <a:rPr lang="ru-RU" sz="1400" dirty="0">
                  <a:latin typeface="+mj-lt"/>
                </a:rPr>
                <a:t>2025 год – 56 305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3C183C-58B2-69D9-F80F-A1D58194569C}"/>
              </a:ext>
            </a:extLst>
          </p:cNvPr>
          <p:cNvGrpSpPr/>
          <p:nvPr/>
        </p:nvGrpSpPr>
        <p:grpSpPr>
          <a:xfrm>
            <a:off x="5493469" y="890248"/>
            <a:ext cx="6514145" cy="2370296"/>
            <a:chOff x="5401573" y="1594025"/>
            <a:chExt cx="6406301" cy="2077688"/>
          </a:xfrm>
        </p:grpSpPr>
        <p:graphicFrame>
          <p:nvGraphicFramePr>
            <p:cNvPr id="6" name="Схема 5">
              <a:extLst>
                <a:ext uri="{FF2B5EF4-FFF2-40B4-BE49-F238E27FC236}">
                  <a16:creationId xmlns:a16="http://schemas.microsoft.com/office/drawing/2014/main" id="{75A2342D-46C9-F8A7-8226-47C8CADE42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9927525"/>
                </p:ext>
              </p:extLst>
            </p:nvPr>
          </p:nvGraphicFramePr>
          <p:xfrm>
            <a:off x="5401573" y="1594025"/>
            <a:ext cx="6307138" cy="20776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D68DB584-FE47-D849-B5F0-7E658478B8CB}"/>
                </a:ext>
              </a:extLst>
            </p:cNvPr>
            <p:cNvSpPr/>
            <p:nvPr/>
          </p:nvSpPr>
          <p:spPr>
            <a:xfrm>
              <a:off x="9532859" y="2568782"/>
              <a:ext cx="2275015" cy="7213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  2022 год – 102 363</a:t>
              </a:r>
            </a:p>
            <a:p>
              <a:pPr algn="ctr"/>
              <a:r>
                <a:rPr lang="ru-RU" sz="1400" dirty="0">
                  <a:latin typeface="+mj-lt"/>
                </a:rPr>
                <a:t>2023 год - 85 378</a:t>
              </a:r>
              <a:r>
                <a:rPr lang="en-US" sz="1400" dirty="0">
                  <a:latin typeface="+mj-lt"/>
                </a:rPr>
                <a:t> </a:t>
              </a:r>
              <a:endParaRPr lang="ru-RU" sz="1400" dirty="0">
                <a:latin typeface="+mj-lt"/>
              </a:endParaRPr>
            </a:p>
            <a:p>
              <a:pPr algn="ctr"/>
              <a:r>
                <a:rPr lang="ru-RU" sz="1400" dirty="0">
                  <a:latin typeface="+mj-lt"/>
                </a:rPr>
                <a:t>2024 год - 90 465</a:t>
              </a:r>
            </a:p>
            <a:p>
              <a:pPr algn="ctr"/>
              <a:r>
                <a:rPr lang="ru-RU" sz="1400" dirty="0">
                  <a:latin typeface="+mj-lt"/>
                </a:rPr>
                <a:t>2025 год – 82 960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CF8F3E6-6EA2-F32C-B699-AED89A63F8C8}"/>
              </a:ext>
            </a:extLst>
          </p:cNvPr>
          <p:cNvGrpSpPr/>
          <p:nvPr/>
        </p:nvGrpSpPr>
        <p:grpSpPr>
          <a:xfrm>
            <a:off x="185730" y="3641027"/>
            <a:ext cx="4638681" cy="2680230"/>
            <a:chOff x="385762" y="3888690"/>
            <a:chExt cx="4527652" cy="2181910"/>
          </a:xfrm>
        </p:grpSpPr>
        <p:graphicFrame>
          <p:nvGraphicFramePr>
            <p:cNvPr id="7" name="Схема 6">
              <a:extLst>
                <a:ext uri="{FF2B5EF4-FFF2-40B4-BE49-F238E27FC236}">
                  <a16:creationId xmlns:a16="http://schemas.microsoft.com/office/drawing/2014/main" id="{D9E47BA9-F8F5-8F12-C358-7AD7657C94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8091412"/>
                </p:ext>
              </p:extLst>
            </p:nvPr>
          </p:nvGraphicFramePr>
          <p:xfrm>
            <a:off x="385762" y="3888690"/>
            <a:ext cx="4375008" cy="2181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F3B0E73-2AD7-1967-89AA-0E79CD0B1DA4}"/>
                </a:ext>
              </a:extLst>
            </p:cNvPr>
            <p:cNvSpPr/>
            <p:nvPr/>
          </p:nvSpPr>
          <p:spPr>
            <a:xfrm>
              <a:off x="2387702" y="5307462"/>
              <a:ext cx="2525712" cy="6951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2022 год – 22 040</a:t>
              </a:r>
            </a:p>
            <a:p>
              <a:pPr algn="ctr"/>
              <a:r>
                <a:rPr lang="ru-RU" sz="1400" dirty="0">
                  <a:latin typeface="+mj-lt"/>
                </a:rPr>
                <a:t>2023 год - 19 238</a:t>
              </a:r>
              <a:r>
                <a:rPr lang="en-US" sz="1400" dirty="0">
                  <a:latin typeface="+mj-lt"/>
                </a:rPr>
                <a:t> </a:t>
              </a:r>
              <a:endParaRPr lang="ru-RU" sz="1400" dirty="0">
                <a:latin typeface="+mj-lt"/>
              </a:endParaRPr>
            </a:p>
            <a:p>
              <a:pPr algn="ctr"/>
              <a:r>
                <a:rPr lang="ru-RU" sz="1400" dirty="0">
                  <a:latin typeface="+mj-lt"/>
                </a:rPr>
                <a:t>2024 год - 18 386</a:t>
              </a:r>
            </a:p>
            <a:p>
              <a:pPr algn="ctr"/>
              <a:r>
                <a:rPr lang="ru-RU" sz="1400" dirty="0">
                  <a:latin typeface="+mj-lt"/>
                </a:rPr>
                <a:t> 2025год – 17 967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04AB0FC-0B02-683B-5167-64D03DCE4230}"/>
              </a:ext>
            </a:extLst>
          </p:cNvPr>
          <p:cNvGrpSpPr/>
          <p:nvPr/>
        </p:nvGrpSpPr>
        <p:grpSpPr>
          <a:xfrm>
            <a:off x="8612596" y="3682778"/>
            <a:ext cx="3425589" cy="2583681"/>
            <a:chOff x="8831262" y="3891260"/>
            <a:chExt cx="3331384" cy="2179340"/>
          </a:xfrm>
        </p:grpSpPr>
        <p:graphicFrame>
          <p:nvGraphicFramePr>
            <p:cNvPr id="9" name="Схема 8">
              <a:extLst>
                <a:ext uri="{FF2B5EF4-FFF2-40B4-BE49-F238E27FC236}">
                  <a16:creationId xmlns:a16="http://schemas.microsoft.com/office/drawing/2014/main" id="{FB5A9CF2-1293-79C9-C6E0-A1E9A59BC3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5018"/>
                </p:ext>
              </p:extLst>
            </p:nvPr>
          </p:nvGraphicFramePr>
          <p:xfrm>
            <a:off x="8831262" y="3891260"/>
            <a:ext cx="3331384" cy="21793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3EB6AA08-5DFE-769B-5D39-FCEFE81B0AF2}"/>
                </a:ext>
              </a:extLst>
            </p:cNvPr>
            <p:cNvSpPr/>
            <p:nvPr/>
          </p:nvSpPr>
          <p:spPr>
            <a:xfrm>
              <a:off x="10404373" y="4823371"/>
              <a:ext cx="1719224" cy="10172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– 124 692</a:t>
              </a:r>
            </a:p>
            <a:p>
              <a:pPr lvl="0"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 - 90 844
2024 год - 86 449</a:t>
              </a:r>
            </a:p>
            <a:p>
              <a:pPr lvl="0"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 год - 77 469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DF45BBD-8B4F-4F82-7E99-E642A8AF5ED8}"/>
              </a:ext>
            </a:extLst>
          </p:cNvPr>
          <p:cNvGrpSpPr/>
          <p:nvPr/>
        </p:nvGrpSpPr>
        <p:grpSpPr>
          <a:xfrm>
            <a:off x="5007667" y="3635435"/>
            <a:ext cx="3560382" cy="2602349"/>
            <a:chOff x="5272881" y="3872592"/>
            <a:chExt cx="3355310" cy="2198008"/>
          </a:xfrm>
        </p:grpSpPr>
        <p:graphicFrame>
          <p:nvGraphicFramePr>
            <p:cNvPr id="8" name="Схема 7">
              <a:extLst>
                <a:ext uri="{FF2B5EF4-FFF2-40B4-BE49-F238E27FC236}">
                  <a16:creationId xmlns:a16="http://schemas.microsoft.com/office/drawing/2014/main" id="{C3F6C03C-AC59-1715-7CCA-9ED73AAFED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944086"/>
                </p:ext>
              </p:extLst>
            </p:nvPr>
          </p:nvGraphicFramePr>
          <p:xfrm>
            <a:off x="5272881" y="3872592"/>
            <a:ext cx="3309389" cy="2198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4FB376F1-9D8A-6B62-C1B8-0C877DBADC6D}"/>
                </a:ext>
              </a:extLst>
            </p:cNvPr>
            <p:cNvSpPr/>
            <p:nvPr/>
          </p:nvSpPr>
          <p:spPr>
            <a:xfrm>
              <a:off x="6809165" y="5039037"/>
              <a:ext cx="1819026" cy="8281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–3070 </a:t>
              </a:r>
            </a:p>
            <a:p>
              <a:pPr lvl="0"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 - 2762
2024 год – 2802 </a:t>
              </a:r>
            </a:p>
            <a:p>
              <a:pPr lvl="0"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 год - 3082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93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0FB9AF-3873-A0AB-588E-E0A7F5B8FA33}"/>
              </a:ext>
            </a:extLst>
          </p:cNvPr>
          <p:cNvSpPr txBox="1"/>
          <p:nvPr/>
        </p:nvSpPr>
        <p:spPr>
          <a:xfrm>
            <a:off x="140677" y="0"/>
            <a:ext cx="11648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индикаторов Меморандума КГП «Многопрофильная больница № 2 г. Караганды» УЗКО 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B23C0D-CE70-CF14-E70E-E058DB1BF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61581"/>
              </p:ext>
            </p:extLst>
          </p:nvPr>
        </p:nvGraphicFramePr>
        <p:xfrm>
          <a:off x="1" y="400110"/>
          <a:ext cx="12191999" cy="674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38">
                  <a:extLst>
                    <a:ext uri="{9D8B030D-6E8A-4147-A177-3AD203B41FA5}">
                      <a16:colId xmlns:a16="http://schemas.microsoft.com/office/drawing/2014/main" val="405797897"/>
                    </a:ext>
                  </a:extLst>
                </a:gridCol>
                <a:gridCol w="3979226">
                  <a:extLst>
                    <a:ext uri="{9D8B030D-6E8A-4147-A177-3AD203B41FA5}">
                      <a16:colId xmlns:a16="http://schemas.microsoft.com/office/drawing/2014/main" val="46863991"/>
                    </a:ext>
                  </a:extLst>
                </a:gridCol>
                <a:gridCol w="1338362">
                  <a:extLst>
                    <a:ext uri="{9D8B030D-6E8A-4147-A177-3AD203B41FA5}">
                      <a16:colId xmlns:a16="http://schemas.microsoft.com/office/drawing/2014/main" val="397163266"/>
                    </a:ext>
                  </a:extLst>
                </a:gridCol>
                <a:gridCol w="1294226">
                  <a:extLst>
                    <a:ext uri="{9D8B030D-6E8A-4147-A177-3AD203B41FA5}">
                      <a16:colId xmlns:a16="http://schemas.microsoft.com/office/drawing/2014/main" val="1867508016"/>
                    </a:ext>
                  </a:extLst>
                </a:gridCol>
                <a:gridCol w="979701">
                  <a:extLst>
                    <a:ext uri="{9D8B030D-6E8A-4147-A177-3AD203B41FA5}">
                      <a16:colId xmlns:a16="http://schemas.microsoft.com/office/drawing/2014/main" val="263874846"/>
                    </a:ext>
                  </a:extLst>
                </a:gridCol>
                <a:gridCol w="1152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485">
                  <a:extLst>
                    <a:ext uri="{9D8B030D-6E8A-4147-A177-3AD203B41FA5}">
                      <a16:colId xmlns:a16="http://schemas.microsoft.com/office/drawing/2014/main" val="1135504951"/>
                    </a:ext>
                  </a:extLst>
                </a:gridCol>
                <a:gridCol w="1632777">
                  <a:extLst>
                    <a:ext uri="{9D8B030D-6E8A-4147-A177-3AD203B41FA5}">
                      <a16:colId xmlns:a16="http://schemas.microsoft.com/office/drawing/2014/main" val="3955924405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endParaRPr lang="x-none" sz="1200" dirty="0"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индикаторов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Весовой коэффициент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2024 год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2024 год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2025год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2025 год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Выполнение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KPI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(%)</a:t>
                      </a:r>
                      <a:endParaRPr lang="x-none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3005725"/>
                  </a:ext>
                </a:extLst>
              </a:tr>
              <a:tr h="406339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Наличие аккредитации медициицинской организации не ниже предыдущего уровня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3%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наличие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наличие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Нет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18607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Отсутствие текущей кредиторской задолженности*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Нет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Нет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100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81854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Снижение коэффициента совмещение врачебными кадрами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1,4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1,4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15327"/>
                  </a:ext>
                </a:extLst>
              </a:tr>
              <a:tr h="696581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Доля финансовых средств, снятых за некачественное оказание медицинской помощи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Не более 1% от общего финансирования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0,2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 более 1% от общего финансирования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08789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Уровень оснащенности медицинской техникой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92,1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92,1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06115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Отсутствие обоснованных жалоб за отчетный период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Нет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38274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Укомплектованность кадрами: врачи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95,9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Не менее 92%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97,5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98831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Укомплектованность кадрами: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</a:rPr>
                        <a:t>C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МР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82850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Текучесть кадров: врачи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05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более 8%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16840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Текучесть кадров: СМР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75634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Оснащение медицинским оборудованием отделения ОРИТ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91,9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48300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Работа койки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7%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270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236,5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270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250,8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93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8961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Средняя длительность пребывания больного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7%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8,2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8,3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8843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Госпитальная летальность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2,3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2,3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1,88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43321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Повышение процента плановой госпитализации в стационар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65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65,7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80630"/>
                  </a:ext>
                </a:extLst>
              </a:tr>
              <a:tr h="406339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Показатель дооперационного пребывания при плановой госпитализаций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5%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8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Хирургическая активность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90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88,4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89,0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32917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Уровень послеоперационной летальности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8%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1,5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1,5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27375"/>
                  </a:ext>
                </a:extLst>
              </a:tr>
              <a:tr h="406339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Показатель случаев расхождения основного клинического и патологоанатомического диагнозов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6%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60618"/>
                  </a:ext>
                </a:extLst>
              </a:tr>
              <a:tr h="406339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x-none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j-lt"/>
                        </a:rPr>
                        <a:t>Показатель повторного незапланированного поступления в течение месяца по поводу одного и того же заболевания</a:t>
                      </a:r>
                      <a:endParaRPr lang="x-none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6%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x-none" sz="105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x-none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1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56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E697-8002-B3B2-D67A-0AC01A6C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E5E5A1-37CA-129F-3DA7-F9892B76C9EB}"/>
              </a:ext>
            </a:extLst>
          </p:cNvPr>
          <p:cNvSpPr txBox="1"/>
          <p:nvPr/>
        </p:nvSpPr>
        <p:spPr>
          <a:xfrm>
            <a:off x="1801086" y="571734"/>
            <a:ext cx="8364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коечного фонда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с 256 коек до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коек в 2025году  </a:t>
            </a:r>
            <a:endParaRPr lang="x-none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20246-8EDE-D87D-9ACE-6FC9BBA51C59}"/>
              </a:ext>
            </a:extLst>
          </p:cNvPr>
          <p:cNvSpPr txBox="1"/>
          <p:nvPr/>
        </p:nvSpPr>
        <p:spPr>
          <a:xfrm>
            <a:off x="3140396" y="1800049"/>
            <a:ext cx="568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стационар коечный фонд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534A27F-7960-E91E-DB3F-5DDF80630026}"/>
              </a:ext>
            </a:extLst>
          </p:cNvPr>
          <p:cNvGrpSpPr/>
          <p:nvPr/>
        </p:nvGrpSpPr>
        <p:grpSpPr>
          <a:xfrm>
            <a:off x="481251" y="2410091"/>
            <a:ext cx="5502232" cy="524753"/>
            <a:chOff x="481251" y="2410091"/>
            <a:chExt cx="5502232" cy="524753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108441C-67A2-A871-B405-9AB6615CE28C}"/>
                </a:ext>
              </a:extLst>
            </p:cNvPr>
            <p:cNvSpPr/>
            <p:nvPr/>
          </p:nvSpPr>
          <p:spPr>
            <a:xfrm>
              <a:off x="481251" y="2410091"/>
              <a:ext cx="5502232" cy="5247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Кардиохирургические для взрослых 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1E657B9-FCBB-A36A-BD7C-9F01A27F83AA}"/>
                </a:ext>
              </a:extLst>
            </p:cNvPr>
            <p:cNvSpPr/>
            <p:nvPr/>
          </p:nvSpPr>
          <p:spPr>
            <a:xfrm>
              <a:off x="4700949" y="2524025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</a:t>
              </a:r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0EE6168-AA51-7F02-B6DD-BADB6773A077}"/>
              </a:ext>
            </a:extLst>
          </p:cNvPr>
          <p:cNvGrpSpPr/>
          <p:nvPr/>
        </p:nvGrpSpPr>
        <p:grpSpPr>
          <a:xfrm>
            <a:off x="481251" y="3129661"/>
            <a:ext cx="5502232" cy="524753"/>
            <a:chOff x="546271" y="3088535"/>
            <a:chExt cx="5502232" cy="524753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31FDE4FE-197B-9D11-228A-EBCE38BBD2FF}"/>
                </a:ext>
              </a:extLst>
            </p:cNvPr>
            <p:cNvSpPr/>
            <p:nvPr/>
          </p:nvSpPr>
          <p:spPr>
            <a:xfrm>
              <a:off x="546271" y="3088535"/>
              <a:ext cx="5502232" cy="5247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Кардиохирургические для детей 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85D48601-8BF9-BDF8-B35D-E2889F81E68B}"/>
                </a:ext>
              </a:extLst>
            </p:cNvPr>
            <p:cNvSpPr/>
            <p:nvPr/>
          </p:nvSpPr>
          <p:spPr>
            <a:xfrm>
              <a:off x="4765973" y="3202469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D7C75D4-566A-BC0F-DA17-B0339F3512CF}"/>
              </a:ext>
            </a:extLst>
          </p:cNvPr>
          <p:cNvGrpSpPr/>
          <p:nvPr/>
        </p:nvGrpSpPr>
        <p:grpSpPr>
          <a:xfrm>
            <a:off x="481250" y="3786869"/>
            <a:ext cx="5502231" cy="524753"/>
            <a:chOff x="546264" y="3621042"/>
            <a:chExt cx="5502231" cy="52475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063AA5D-8492-6EDA-ECEC-E976B5EFE22C}"/>
                </a:ext>
              </a:extLst>
            </p:cNvPr>
            <p:cNvSpPr/>
            <p:nvPr/>
          </p:nvSpPr>
          <p:spPr>
            <a:xfrm>
              <a:off x="546264" y="3621042"/>
              <a:ext cx="5502231" cy="5247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Кардиологические для взрослых 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4F04FFB-2708-20AC-9C24-E377D5122E4B}"/>
                </a:ext>
              </a:extLst>
            </p:cNvPr>
            <p:cNvSpPr/>
            <p:nvPr/>
          </p:nvSpPr>
          <p:spPr>
            <a:xfrm>
              <a:off x="4765964" y="3737804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 </a:t>
              </a:r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B92D3B7-950E-FCA6-7D1E-9223001C66B1}"/>
              </a:ext>
            </a:extLst>
          </p:cNvPr>
          <p:cNvGrpSpPr/>
          <p:nvPr/>
        </p:nvGrpSpPr>
        <p:grpSpPr>
          <a:xfrm>
            <a:off x="481249" y="4511906"/>
            <a:ext cx="5502231" cy="524753"/>
            <a:chOff x="546264" y="4280776"/>
            <a:chExt cx="5502231" cy="524753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C2E525E-DC10-EC5C-1501-19D8ABD01CAB}"/>
                </a:ext>
              </a:extLst>
            </p:cNvPr>
            <p:cNvSpPr/>
            <p:nvPr/>
          </p:nvSpPr>
          <p:spPr>
            <a:xfrm>
              <a:off x="546264" y="4280776"/>
              <a:ext cx="5502231" cy="5247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Нейрохирургические для взрослых 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6AC00A7-86D3-800B-6C70-80D8CD2C4E16}"/>
                </a:ext>
              </a:extLst>
            </p:cNvPr>
            <p:cNvSpPr/>
            <p:nvPr/>
          </p:nvSpPr>
          <p:spPr>
            <a:xfrm>
              <a:off x="4765964" y="4395550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C68F1DD-918F-9DD4-36DF-493A2405A8AA}"/>
              </a:ext>
            </a:extLst>
          </p:cNvPr>
          <p:cNvGrpSpPr/>
          <p:nvPr/>
        </p:nvGrpSpPr>
        <p:grpSpPr>
          <a:xfrm>
            <a:off x="481251" y="5214793"/>
            <a:ext cx="5502230" cy="524753"/>
            <a:chOff x="546262" y="4940510"/>
            <a:chExt cx="5502230" cy="5247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05046FE-0F9B-DA30-9717-E8F204623DFC}"/>
                </a:ext>
              </a:extLst>
            </p:cNvPr>
            <p:cNvSpPr/>
            <p:nvPr/>
          </p:nvSpPr>
          <p:spPr>
            <a:xfrm>
              <a:off x="546262" y="4940510"/>
              <a:ext cx="5502230" cy="5247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Сосудистой хирургии 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1A8F33F-680A-494A-0355-331229288E86}"/>
                </a:ext>
              </a:extLst>
            </p:cNvPr>
            <p:cNvSpPr/>
            <p:nvPr/>
          </p:nvSpPr>
          <p:spPr>
            <a:xfrm>
              <a:off x="4765964" y="5054443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E656007-48BC-6A63-F3D3-CFD28AE1FEF9}"/>
              </a:ext>
            </a:extLst>
          </p:cNvPr>
          <p:cNvGrpSpPr/>
          <p:nvPr/>
        </p:nvGrpSpPr>
        <p:grpSpPr>
          <a:xfrm>
            <a:off x="6266212" y="2410091"/>
            <a:ext cx="5502232" cy="634830"/>
            <a:chOff x="6266214" y="2802620"/>
            <a:chExt cx="5502232" cy="62273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CFA6A284-86B4-A287-AE94-39E177FC4E67}"/>
                </a:ext>
              </a:extLst>
            </p:cNvPr>
            <p:cNvSpPr/>
            <p:nvPr/>
          </p:nvSpPr>
          <p:spPr>
            <a:xfrm>
              <a:off x="6266214" y="2802620"/>
              <a:ext cx="5502232" cy="6227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Восстановительное лечение и медицинская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реабилитация:  кардиологические для взрослых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3C6EBA80-D258-6CC6-89BE-C175ECFCDE02}"/>
                </a:ext>
              </a:extLst>
            </p:cNvPr>
            <p:cNvSpPr/>
            <p:nvPr/>
          </p:nvSpPr>
          <p:spPr>
            <a:xfrm>
              <a:off x="10667018" y="2965542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</a:t>
              </a:r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64834F1-FDE3-870B-4F43-0EC042CE988D}"/>
              </a:ext>
            </a:extLst>
          </p:cNvPr>
          <p:cNvGrpSpPr/>
          <p:nvPr/>
        </p:nvGrpSpPr>
        <p:grpSpPr>
          <a:xfrm>
            <a:off x="6266213" y="3145642"/>
            <a:ext cx="5502233" cy="641227"/>
            <a:chOff x="6266213" y="3602419"/>
            <a:chExt cx="5502233" cy="64122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47D9FF16-DD51-0BCB-3A94-5D002935224C}"/>
                </a:ext>
              </a:extLst>
            </p:cNvPr>
            <p:cNvSpPr/>
            <p:nvPr/>
          </p:nvSpPr>
          <p:spPr>
            <a:xfrm>
              <a:off x="6266213" y="3602419"/>
              <a:ext cx="5502233" cy="64122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Восстановительное лечение и медицинская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реабилитация:  кардиохирургический для взрослых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2574E767-57AC-6A34-B9B4-422D9B5A4A92}"/>
                </a:ext>
              </a:extLst>
            </p:cNvPr>
            <p:cNvSpPr/>
            <p:nvPr/>
          </p:nvSpPr>
          <p:spPr>
            <a:xfrm>
              <a:off x="10667018" y="3752362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 </a:t>
              </a:r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0F6D8E-299A-B367-93A6-06CA159041F0}"/>
              </a:ext>
            </a:extLst>
          </p:cNvPr>
          <p:cNvGrpSpPr/>
          <p:nvPr/>
        </p:nvGrpSpPr>
        <p:grpSpPr>
          <a:xfrm>
            <a:off x="6266215" y="3886380"/>
            <a:ext cx="5502231" cy="704879"/>
            <a:chOff x="6266215" y="3995111"/>
            <a:chExt cx="5502231" cy="704879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D1302ACE-FE4D-A26B-55DC-30B6939F6B52}"/>
                </a:ext>
              </a:extLst>
            </p:cNvPr>
            <p:cNvSpPr/>
            <p:nvPr/>
          </p:nvSpPr>
          <p:spPr>
            <a:xfrm>
              <a:off x="6266215" y="3995111"/>
              <a:ext cx="5502231" cy="70487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Восстановительное лечение и медицинская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реабилитация:  кардиохирургический для детей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C8852593-D6C3-FBCF-F0F5-40C3F3391579}"/>
                </a:ext>
              </a:extLst>
            </p:cNvPr>
            <p:cNvSpPr/>
            <p:nvPr/>
          </p:nvSpPr>
          <p:spPr>
            <a:xfrm>
              <a:off x="10702095" y="4123469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889AA07-829F-00FF-B164-5AAD7CE5F3B6}"/>
              </a:ext>
            </a:extLst>
          </p:cNvPr>
          <p:cNvGrpSpPr/>
          <p:nvPr/>
        </p:nvGrpSpPr>
        <p:grpSpPr>
          <a:xfrm>
            <a:off x="6266215" y="4643871"/>
            <a:ext cx="5502231" cy="572308"/>
            <a:chOff x="6266212" y="4822327"/>
            <a:chExt cx="5502231" cy="572308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6582630-13C9-2E2F-CCF4-FAEE31E97A82}"/>
                </a:ext>
              </a:extLst>
            </p:cNvPr>
            <p:cNvSpPr/>
            <p:nvPr/>
          </p:nvSpPr>
          <p:spPr>
            <a:xfrm>
              <a:off x="6266212" y="4822327"/>
              <a:ext cx="5502231" cy="57230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Терапевтические</a:t>
              </a:r>
              <a:endPara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BC2900C5-1218-9A2B-B3E5-0A31737698BD}"/>
                </a:ext>
              </a:extLst>
            </p:cNvPr>
            <p:cNvSpPr/>
            <p:nvPr/>
          </p:nvSpPr>
          <p:spPr>
            <a:xfrm>
              <a:off x="10660074" y="4991117"/>
              <a:ext cx="985652" cy="2968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коек</a:t>
              </a:r>
              <a:endPara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F7F8D10-57B6-0A15-678E-FD0E7E6EF4ED}"/>
              </a:ext>
            </a:extLst>
          </p:cNvPr>
          <p:cNvSpPr txBox="1"/>
          <p:nvPr/>
        </p:nvSpPr>
        <p:spPr>
          <a:xfrm>
            <a:off x="2423852" y="6220428"/>
            <a:ext cx="711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Стационарозамещающая помощь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Дневной стационар на 30 коек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76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118BF-C00C-3C30-FC8D-668EC98C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37" y="895546"/>
            <a:ext cx="10925664" cy="2704907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>
                <a:latin typeface="+mj-lt"/>
              </a:rPr>
              <a:t>Стратегический план </a:t>
            </a:r>
            <a:br>
              <a:rPr lang="ru-RU" sz="3600" b="1" i="1" dirty="0">
                <a:latin typeface="+mj-lt"/>
              </a:rPr>
            </a:br>
            <a:r>
              <a:rPr lang="ru-RU" sz="3600" b="1" i="1" dirty="0">
                <a:latin typeface="+mj-lt"/>
              </a:rPr>
              <a:t>КГП «Многопрофильная больница № 2 г. Караганды» </a:t>
            </a:r>
            <a:br>
              <a:rPr lang="ru-RU" sz="3600" b="1" i="1" dirty="0">
                <a:latin typeface="+mj-lt"/>
              </a:rPr>
            </a:br>
            <a:r>
              <a:rPr lang="ru-RU" sz="3600" b="1" i="1" dirty="0">
                <a:latin typeface="+mj-lt"/>
              </a:rPr>
              <a:t>на 2025 – 2029 годы</a:t>
            </a:r>
            <a:endParaRPr lang="x-none" sz="3600" b="1" i="1" dirty="0">
              <a:latin typeface="+mj-lt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4207C6E-00AA-1702-1532-78CD4BD02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864" y="4055882"/>
            <a:ext cx="10925665" cy="1752600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Миссия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Улучшение здоровья и качества жизни населения путем предоставления услуг, основанных на международных стандартах качества, безопасности и передовых технологий. Оказание специализированной медицинской помощи и высокотехнологичных медицинских услуг за счет эффективной организации лечебного процесса, профессионализма персонала, использования современных и эффективных медицинских технологий.</a:t>
            </a:r>
            <a:endParaRPr lang="x-none" sz="1600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tx1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6666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A4BDD-A3F8-9D02-5E5C-B76A9493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9444"/>
          </a:xfrm>
        </p:spPr>
        <p:txBody>
          <a:bodyPr>
            <a:normAutofit/>
          </a:bodyPr>
          <a:lstStyle/>
          <a:p>
            <a:r>
              <a:rPr lang="ru-RU" sz="3200" b="1" i="1" dirty="0"/>
              <a:t>Стратегические направления</a:t>
            </a:r>
            <a:endParaRPr lang="x-none" sz="3200" b="1" i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8B1D420-89E2-9493-D235-53EFECD73CA8}"/>
              </a:ext>
            </a:extLst>
          </p:cNvPr>
          <p:cNvSpPr/>
          <p:nvPr/>
        </p:nvSpPr>
        <p:spPr>
          <a:xfrm>
            <a:off x="414779" y="1225482"/>
            <a:ext cx="5662464" cy="26994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b="1" i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Финансы</a:t>
            </a:r>
            <a:endParaRPr lang="x-none" b="1" i="1" u="sng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Рост доходов от платных услуг и контрактов с партнёрами.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расходов, повышение рентабельности активов.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Ключевой KPI: ROA — целевой уровень 5%. 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DF4AA6A-9D62-A7A0-6F85-18C1539D1E65}"/>
              </a:ext>
            </a:extLst>
          </p:cNvPr>
          <p:cNvSpPr/>
          <p:nvPr/>
        </p:nvSpPr>
        <p:spPr>
          <a:xfrm>
            <a:off x="6372665" y="1225483"/>
            <a:ext cx="5599375" cy="26994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b="1" i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Клиенты (пациенты)</a:t>
            </a:r>
            <a:endParaRPr lang="x-none" b="1" i="1" u="sng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Полный переход к модели patient-centered care.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международных стандартов качества и безопасности.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аккредитации, расширение перечня ВТМУ.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KPI: удовлетворённость пациентов — 95%. 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67272F-BA40-C601-74E5-9EBDD5D5B248}"/>
              </a:ext>
            </a:extLst>
          </p:cNvPr>
          <p:cNvSpPr/>
          <p:nvPr/>
        </p:nvSpPr>
        <p:spPr>
          <a:xfrm>
            <a:off x="527901" y="4110087"/>
            <a:ext cx="5549342" cy="24732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b="1" i="1" u="sng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Персонал</a:t>
            </a:r>
            <a:endParaRPr lang="x-none" b="1" i="1" u="sng" kern="10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Непрерывное развитие кадров, обучение зарубежом.</a:t>
            </a:r>
            <a:endParaRPr lang="x-none" kern="10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Удержание специалистов через мотивацию и соцподдержку.</a:t>
            </a:r>
            <a:endParaRPr lang="x-none" kern="10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KPI: снижение текучести до 7,7%. </a:t>
            </a:r>
            <a:endParaRPr lang="x-none" kern="10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98D369-C480-D975-8E50-0ACB15EC13E2}"/>
              </a:ext>
            </a:extLst>
          </p:cNvPr>
          <p:cNvSpPr/>
          <p:nvPr/>
        </p:nvSpPr>
        <p:spPr>
          <a:xfrm>
            <a:off x="6372665" y="4110087"/>
            <a:ext cx="5495679" cy="24732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b="1" i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Внутренние процессы</a:t>
            </a:r>
            <a:endParaRPr lang="x-none" i="1" u="sng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Автоматизация, цифровизация, бережливое производство.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летальности, осложнений, повышение оборота койки.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x-none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KPI: работа койки — рост до 340; летальность — снижение до 2,21%. </a:t>
            </a:r>
            <a:endParaRPr lang="x-none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97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BEAEB-CF95-89F5-FE1A-9DF1B5F4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66" y="274638"/>
            <a:ext cx="5706533" cy="1143000"/>
          </a:xfrm>
        </p:spPr>
        <p:txBody>
          <a:bodyPr/>
          <a:lstStyle/>
          <a:p>
            <a:pPr algn="r"/>
            <a:r>
              <a:rPr lang="ru-RU" sz="2800" b="1" i="1" u="sng" dirty="0"/>
              <a:t>Ключевое о стратегическом плане</a:t>
            </a:r>
            <a:endParaRPr lang="x-none" sz="2800" b="1" i="1" u="sng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637C456-79CE-7C46-A8DA-AE8E4AE41E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730" y="1421382"/>
            <a:ext cx="11785600" cy="44935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План имеет мощную финансовую базу — 16 млрд тг</a:t>
            </a:r>
            <a:r>
              <a:rPr kumimoji="0" lang="ru-RU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на 5 лет.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 центре внимания — </a:t>
            </a:r>
            <a:r>
              <a:rPr kumimoji="0" lang="x-none" altLang="x-none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качество, инновации, кадры, оборудование и инфраструктура</a:t>
            </a: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Заложен серьёзный технологический рывок: </a:t>
            </a:r>
            <a:r>
              <a:rPr lang="ru-RU" altLang="x-none" sz="2200" i="1" dirty="0">
                <a:solidFill>
                  <a:schemeClr val="tx1"/>
                </a:solidFill>
                <a:latin typeface="+mj-lt"/>
              </a:rPr>
              <a:t>Эндоваскулярное протезирование аортального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altLang="x-none" sz="2200" i="1" dirty="0">
                <a:solidFill>
                  <a:schemeClr val="tx1"/>
                </a:solidFill>
                <a:latin typeface="+mj-lt"/>
              </a:rPr>
              <a:t>клапана,</a:t>
            </a: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внутрисердечное УЗИ, безэлектродные ЭКС</a:t>
            </a:r>
            <a:r>
              <a:rPr kumimoji="0" lang="ru-RU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имплантация безэлектродных электрокардиостимуляторов,кардионейроаблация, криоаблация, имплантация CRT-D, имплантация КВД,высокотехнологическое ЭФИ,радиочастотная аблация (РЧА) сложных аритмий, хирургия аорты: операция Дэвида, операция Бентала-Де Боно, пластические клапансохраняющиеся операции, коронарное шунтирование на работающем сердце.</a:t>
            </a:r>
            <a:endParaRPr kumimoji="0" lang="x-none" altLang="x-none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Большой объём капитальных ремонтов — модернизация корпусов и операционных.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Укрепление кадрового состава — резидентура, зарубежное обучение, премирование.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Закуп дорогостоящей техники выводит больницу на уровень национальных клиник.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x-none" altLang="x-non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Стратегия полностью соответствует профилю центра — высокотехнологичная кардиохирургия.</a:t>
            </a:r>
          </a:p>
        </p:txBody>
      </p:sp>
    </p:spTree>
    <p:extLst>
      <p:ext uri="{BB962C8B-B14F-4D97-AF65-F5344CB8AC3E}">
        <p14:creationId xmlns:p14="http://schemas.microsoft.com/office/powerpoint/2010/main" val="1256638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0B722D-9EC1-10BE-7C67-DAEF45161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02" y="1463040"/>
            <a:ext cx="11493795" cy="35129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+mj-lt"/>
              </a:rPr>
              <a:t>Показатели финансово-хозяйственной деятельности КГП на ПХВ Многопрофильная больница №2 г. Караганды» 2023-2025 гг.</a:t>
            </a:r>
            <a:br>
              <a:rPr lang="ru-RU" b="1" dirty="0">
                <a:latin typeface="+mj-lt"/>
              </a:rPr>
            </a:br>
            <a:endParaRPr lang="x-non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12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571756"/>
              </p:ext>
            </p:extLst>
          </p:nvPr>
        </p:nvGraphicFramePr>
        <p:xfrm>
          <a:off x="167828" y="1378635"/>
          <a:ext cx="11592762" cy="30064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3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дохода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Госзаказ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3 694 004 425,70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 4 997 785 943,80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 4 994 723 100,00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5 438 862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730,52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336 622 400,0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Субподряд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42 323 386,27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78 405 489,93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151 725 383,48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123 962 156,38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180 000 000,0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54 300 742,77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76 792 479,05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83 909 902,70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69 544 413,56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110 000 000,0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436 129 278,60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143 043 834,44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159 588 487,58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173 257 633,93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30 000 000,0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4 226 757 833,34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  5 296 027 747,22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  5 389 946 873,76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5</a:t>
                      </a:r>
                      <a:r>
                        <a:rPr lang="ru-RU" sz="14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805 626 934,39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7 656 622 400,0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395" y="561407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/>
              <a:t>Структура доходов за 2022-2025 гг.</a:t>
            </a:r>
          </a:p>
        </p:txBody>
      </p:sp>
    </p:spTree>
    <p:extLst>
      <p:ext uri="{BB962C8B-B14F-4D97-AF65-F5344CB8AC3E}">
        <p14:creationId xmlns:p14="http://schemas.microsoft.com/office/powerpoint/2010/main" val="258911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232009"/>
              </p:ext>
            </p:extLst>
          </p:nvPr>
        </p:nvGraphicFramePr>
        <p:xfrm>
          <a:off x="520504" y="1547446"/>
          <a:ext cx="11211950" cy="335824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2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Источник дохода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Госзаказ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3 965 592 002,41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4 684 220 234,21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4 908 827 370,22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5 297 498 835,40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Субподряд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29 205 184,67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72 358 259,07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119 673 089,76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123 678 540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Платные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48 583 134,17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104 174 013,80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103 711 466,18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101 749 536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Прочие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5 391 472,89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3 083 958,87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23 063 390,00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173 956 290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4 048 771 794,14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4 863 836 465,95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5 155 275 316,16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5 696</a:t>
                      </a:r>
                      <a:r>
                        <a:rPr lang="ru-RU" sz="1400" b="1" baseline="0" dirty="0"/>
                        <a:t> 883 201,4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918" y="516176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/>
              <a:t>Структура расходов за 2022-2025 гг.</a:t>
            </a:r>
          </a:p>
        </p:txBody>
      </p:sp>
    </p:spTree>
    <p:extLst>
      <p:ext uri="{BB962C8B-B14F-4D97-AF65-F5344CB8AC3E}">
        <p14:creationId xmlns:p14="http://schemas.microsoft.com/office/powerpoint/2010/main" val="1700909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009338"/>
              </p:ext>
            </p:extLst>
          </p:nvPr>
        </p:nvGraphicFramePr>
        <p:xfrm>
          <a:off x="112981" y="914403"/>
          <a:ext cx="11760152" cy="39304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4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Наименование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2022 год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2023 год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2024 год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2025 год 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ИТОГО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Строительство перехода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181 265 100,00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181 265 100,00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Машины и оборудование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171 312 400,00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51 964 700,00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422 482 600,</a:t>
                      </a:r>
                      <a:r>
                        <a:rPr lang="ru-RU" sz="1600" baseline="0" dirty="0">
                          <a:latin typeface="+mj-lt"/>
                        </a:rPr>
                        <a:t>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itchFamily="18" charset="0"/>
                        </a:rPr>
                        <a:t>148 972 983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itchFamily="18" charset="0"/>
                        </a:rPr>
                        <a:t>794</a:t>
                      </a:r>
                      <a:r>
                        <a:rPr lang="ru-RU" sz="1600" baseline="0" dirty="0">
                          <a:latin typeface="+mj-lt"/>
                          <a:cs typeface="Times New Roman" pitchFamily="18" charset="0"/>
                        </a:rPr>
                        <a:t> 732 683,00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Производственный инвентарь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10 594 000,00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1 529</a:t>
                      </a:r>
                      <a:r>
                        <a:rPr lang="ru-RU" sz="1600" baseline="0" dirty="0">
                          <a:latin typeface="+mj-lt"/>
                        </a:rPr>
                        <a:t> 500,00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28 427 803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itchFamily="18" charset="0"/>
                        </a:rPr>
                        <a:t>40</a:t>
                      </a:r>
                      <a:r>
                        <a:rPr lang="ru-RU" sz="1600" baseline="0" dirty="0">
                          <a:latin typeface="+mj-lt"/>
                          <a:cs typeface="Times New Roman" pitchFamily="18" charset="0"/>
                        </a:rPr>
                        <a:t> 551 303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Компьютеры и </a:t>
                      </a:r>
                      <a:r>
                        <a:rPr lang="ru-RU" sz="1600" b="1" dirty="0" err="1">
                          <a:latin typeface="+mj-lt"/>
                        </a:rPr>
                        <a:t>перефирия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194 100,00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530 000,00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2 162 238,5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2 886 338,5</a:t>
                      </a:r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0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Транспорт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j-lt"/>
                        </a:rPr>
                        <a:t>19 490 000,00 (трансферты)</a:t>
                      </a:r>
                      <a:endParaRPr lang="ru-RU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+mj-lt"/>
                        </a:rPr>
                        <a:t>19 490 000,00</a:t>
                      </a:r>
                      <a:endParaRPr lang="ru-RU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0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ВСЕГО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171 312 400,00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62 752 800,00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44 032 100,00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 191 043</a:t>
                      </a:r>
                      <a:r>
                        <a:rPr lang="ru-RU" sz="1600" b="1" baseline="0" dirty="0">
                          <a:latin typeface="+mj-lt"/>
                        </a:rPr>
                        <a:t> 500,00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>
                          <a:latin typeface="+mj-lt"/>
                          <a:cs typeface="Times New Roman" pitchFamily="18" charset="0"/>
                        </a:rPr>
                        <a:t> 038 925 424,5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41" y="174277"/>
            <a:ext cx="8495414" cy="634082"/>
          </a:xfrm>
        </p:spPr>
        <p:txBody>
          <a:bodyPr>
            <a:normAutofit/>
          </a:bodyPr>
          <a:lstStyle/>
          <a:p>
            <a:pPr algn="r"/>
            <a:r>
              <a:rPr lang="ru-RU" sz="2600" b="1" u="sng" dirty="0"/>
              <a:t>Материально-техническое оснащение предприятия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62905"/>
              </p:ext>
            </p:extLst>
          </p:nvPr>
        </p:nvGraphicFramePr>
        <p:xfrm>
          <a:off x="2588456" y="5908431"/>
          <a:ext cx="9676778" cy="94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569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</a:rPr>
                        <a:t>За счет чистого дохода предприятия приобретены основные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</a:rPr>
                        <a:t> средства за 2022-2025 гг. на сумму  1 019 435 424,5 тенге, из них за счет госзаказа - 1 019 257 124,5 тенге ,за счет субподряда -178 300,0 тенге,за счет трансфертов УЗКО -19 490 000,00 тенге.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56743"/>
              </p:ext>
            </p:extLst>
          </p:nvPr>
        </p:nvGraphicFramePr>
        <p:xfrm>
          <a:off x="109545" y="4853244"/>
          <a:ext cx="11763588" cy="10551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75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оснащенности  медицинской техникой по нормативам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2022 год (%)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2023 год (%)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2024 год (%)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2025 год (%)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28">
                <a:tc>
                  <a:txBody>
                    <a:bodyPr/>
                    <a:lstStyle/>
                    <a:p>
                      <a:r>
                        <a:rPr lang="ru-RU" sz="1600" b="1" dirty="0"/>
                        <a:t>Медицинская техника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90,58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92,15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91,72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692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0774917" name="Рисунок 15307749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6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CBB835-207F-9A5B-8D90-4AD112D2E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197" y="1702191"/>
            <a:ext cx="10405403" cy="21664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dirty="0">
                <a:latin typeface="+mj-lt"/>
              </a:rPr>
              <a:t>Анализ основных средств за 2022 - 2025 годы</a:t>
            </a:r>
            <a:endParaRPr lang="x-none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094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D3C86-5578-C72C-2C68-F868EA6F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58737"/>
            <a:ext cx="10972800" cy="1143000"/>
          </a:xfrm>
        </p:spPr>
        <p:txBody>
          <a:bodyPr/>
          <a:lstStyle/>
          <a:p>
            <a:r>
              <a:rPr lang="ru-RU" sz="3200" b="1" i="1" dirty="0"/>
              <a:t>Освоение чистого дохода предприятия за 2022 -2025 годы</a:t>
            </a:r>
            <a:endParaRPr lang="x-none" sz="3200" b="1" i="1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1D6F0220-C4AB-A538-8CD2-33CF8D72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8" y="5046135"/>
            <a:ext cx="10820401" cy="1181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+mj-lt"/>
              </a:rPr>
              <a:t>Медицинская организация осуществила активное обновление материально-технической базы за счёт целевого освоения бюджетных средств. Закупленные основные средства относятся к категории долгосрочных активов, необходимых для обеспечения устойчивой работы клинических подразделений, улучшения условий для пациентов и повышения эффективности труда сотрудников.</a:t>
            </a:r>
          </a:p>
          <a:p>
            <a:pPr marL="0" indent="0">
              <a:buNone/>
            </a:pPr>
            <a:endParaRPr lang="x-none" sz="1400" dirty="0">
              <a:latin typeface="+mj-lt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ED72E94-128C-F0C4-F274-A52819283BC8}"/>
              </a:ext>
            </a:extLst>
          </p:cNvPr>
          <p:cNvSpPr/>
          <p:nvPr/>
        </p:nvSpPr>
        <p:spPr>
          <a:xfrm>
            <a:off x="609600" y="3059376"/>
            <a:ext cx="2997200" cy="14647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12 месяцев 2024 г. -444 031 985,80 тенге </a:t>
            </a:r>
            <a:endParaRPr lang="x-none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277A38-1C26-EE92-63AA-60F869803AB1}"/>
              </a:ext>
            </a:extLst>
          </p:cNvPr>
          <p:cNvSpPr/>
          <p:nvPr/>
        </p:nvSpPr>
        <p:spPr>
          <a:xfrm>
            <a:off x="7628466" y="3059377"/>
            <a:ext cx="3327400" cy="14647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12 месяцев 2025 года – 148 972 983,00тенге</a:t>
            </a:r>
            <a:endParaRPr lang="x-none" b="1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C8E9C63-D60C-E130-5A52-327B805AA34D}"/>
              </a:ext>
            </a:extLst>
          </p:cNvPr>
          <p:cNvSpPr/>
          <p:nvPr/>
        </p:nvSpPr>
        <p:spPr>
          <a:xfrm>
            <a:off x="609599" y="1379670"/>
            <a:ext cx="2997199" cy="14186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12 месяцев 2022 г. -171 312 388 тенге </a:t>
            </a:r>
            <a:endParaRPr lang="x-none" b="1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8817104-78FE-C4C8-1BC3-7F3CDEFE1B71}"/>
              </a:ext>
            </a:extLst>
          </p:cNvPr>
          <p:cNvSpPr/>
          <p:nvPr/>
        </p:nvSpPr>
        <p:spPr>
          <a:xfrm>
            <a:off x="7628465" y="1379670"/>
            <a:ext cx="3327400" cy="14647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12 месяцев 2023 г. – </a:t>
            </a:r>
          </a:p>
          <a:p>
            <a:pPr algn="ctr"/>
            <a:r>
              <a:rPr lang="ru-RU" b="1" dirty="0"/>
              <a:t>62 752 766,88 тенге</a:t>
            </a:r>
            <a:endParaRPr lang="x-none" b="1" dirty="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58817104-78FE-C4C8-1BC3-7F3CDEFE1B71}"/>
              </a:ext>
            </a:extLst>
          </p:cNvPr>
          <p:cNvSpPr/>
          <p:nvPr/>
        </p:nvSpPr>
        <p:spPr>
          <a:xfrm>
            <a:off x="3940385" y="2089016"/>
            <a:ext cx="3327400" cy="14647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План на 2026 г. – </a:t>
            </a:r>
          </a:p>
          <a:p>
            <a:pPr algn="ctr"/>
            <a:r>
              <a:rPr lang="ru-RU" b="1" dirty="0"/>
              <a:t>243 842 580,0 тенге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63220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002016-171D-557B-CAE5-7B273EC90CCC}"/>
              </a:ext>
            </a:extLst>
          </p:cNvPr>
          <p:cNvSpPr txBox="1"/>
          <p:nvPr/>
        </p:nvSpPr>
        <p:spPr>
          <a:xfrm>
            <a:off x="575733" y="213756"/>
            <a:ext cx="1092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клинической диагностики</a:t>
            </a:r>
            <a:endParaRPr lang="x-non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145665A-C8C2-6684-04E5-FAD3076A4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59792"/>
              </p:ext>
            </p:extLst>
          </p:nvPr>
        </p:nvGraphicFramePr>
        <p:xfrm>
          <a:off x="317499" y="989541"/>
          <a:ext cx="11557001" cy="50312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3138">
                  <a:extLst>
                    <a:ext uri="{9D8B030D-6E8A-4147-A177-3AD203B41FA5}">
                      <a16:colId xmlns:a16="http://schemas.microsoft.com/office/drawing/2014/main" val="2206443201"/>
                    </a:ext>
                  </a:extLst>
                </a:gridCol>
                <a:gridCol w="2365698">
                  <a:extLst>
                    <a:ext uri="{9D8B030D-6E8A-4147-A177-3AD203B41FA5}">
                      <a16:colId xmlns:a16="http://schemas.microsoft.com/office/drawing/2014/main" val="142818056"/>
                    </a:ext>
                  </a:extLst>
                </a:gridCol>
                <a:gridCol w="2262777">
                  <a:extLst>
                    <a:ext uri="{9D8B030D-6E8A-4147-A177-3AD203B41FA5}">
                      <a16:colId xmlns:a16="http://schemas.microsoft.com/office/drawing/2014/main" val="335254752"/>
                    </a:ext>
                  </a:extLst>
                </a:gridCol>
                <a:gridCol w="1793643">
                  <a:extLst>
                    <a:ext uri="{9D8B030D-6E8A-4147-A177-3AD203B41FA5}">
                      <a16:colId xmlns:a16="http://schemas.microsoft.com/office/drawing/2014/main" val="821423831"/>
                    </a:ext>
                  </a:extLst>
                </a:gridCol>
                <a:gridCol w="1624243">
                  <a:extLst>
                    <a:ext uri="{9D8B030D-6E8A-4147-A177-3AD203B41FA5}">
                      <a16:colId xmlns:a16="http://schemas.microsoft.com/office/drawing/2014/main" val="2747177116"/>
                    </a:ext>
                  </a:extLst>
                </a:gridCol>
                <a:gridCol w="1697502">
                  <a:extLst>
                    <a:ext uri="{9D8B030D-6E8A-4147-A177-3AD203B41FA5}">
                      <a16:colId xmlns:a16="http://schemas.microsoft.com/office/drawing/2014/main" val="1954782023"/>
                    </a:ext>
                  </a:extLst>
                </a:gridCol>
              </a:tblGrid>
              <a:tr h="8718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Отделение острого инфаркта миокарда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Кардиохирургия взрослая, детская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Интервенционная кардиология, хирургическая  аритмология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Сосудисто-эндоваскулярная хирургия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Терапия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Консультативно-диагностические услуги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90310"/>
                  </a:ext>
                </a:extLst>
              </a:tr>
              <a:tr h="266862">
                <a:tc>
                  <a:txBody>
                    <a:bodyPr/>
                    <a:lstStyle/>
                    <a:p>
                      <a:pPr algn="ctr"/>
                      <a:endParaRPr lang="x-none" sz="12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2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2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2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2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2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335546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r>
                        <a:rPr lang="ru-RU" sz="1000" b="0" dirty="0"/>
                        <a:t>Коронарография и стентирование коронарных сосудов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Хирургическое лечение ишемической болезни сердца-аортокоронарное шунтирование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Хирургическое лечение сложных нарушений ритма сердца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Реконструктивные операции на: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Реабилитация этап 2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Консультации специалистов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3790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r>
                        <a:rPr lang="ru-RU" sz="1000" b="0" dirty="0"/>
                        <a:t>Лечение хронической сердечной недостаточности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Хирургическое лечение приобретённых пороков сердца-протезирование, пластика клапанов сердца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ЭФИ и радиочастотная абляция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Аорте и ее ветвях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Реабилитация этап 3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УЗИ сосудов, сердца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60938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Хирургическое лечение врожденных пороков сердца у взрослых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Имплантация электрокардиостимуляторов-одно, двух и трех камерных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Брахиоцефальных сосудах</a:t>
                      </a:r>
                      <a:endParaRPr lang="x-none" sz="1000" b="0" dirty="0"/>
                    </a:p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Тредми</a:t>
                      </a:r>
                      <a:r>
                        <a:rPr lang="ru-RU" sz="1000" b="0" baseline="0" dirty="0"/>
                        <a:t>л</a:t>
                      </a:r>
                      <a:r>
                        <a:rPr lang="ru-RU" sz="1000" b="0" dirty="0"/>
                        <a:t>-тест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98974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Хирургическое лечение аневризм грудной аорты- протезирование аорты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Имплантация кардиовертера- дефибрилятора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Периферических артериях</a:t>
                      </a:r>
                      <a:endParaRPr lang="x-none" sz="1000" b="0" dirty="0"/>
                    </a:p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Холтеровское мониторирование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533049"/>
                  </a:ext>
                </a:extLst>
              </a:tr>
              <a:tr h="539691"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Хирургическая коррекция врожденных пороков сердца детям от 0 до 18 лет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</a:rPr>
                        <a:t>Венозной системе, артериография, нейро- эндоваскулярные операций</a:t>
                      </a:r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38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998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7EB6-7C95-DC7C-827E-7E0006FB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10972800" cy="1143000"/>
          </a:xfrm>
        </p:spPr>
        <p:txBody>
          <a:bodyPr/>
          <a:lstStyle/>
          <a:p>
            <a:r>
              <a:rPr lang="ru-RU" sz="2600" b="1" i="1" dirty="0"/>
              <a:t>Положительные эффекты для медицинской организации</a:t>
            </a:r>
            <a:endParaRPr lang="x-none" sz="2600" b="1" i="1" dirty="0"/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14ADF23-03A6-845C-8FA3-6F079175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005319"/>
            <a:ext cx="11844606" cy="55361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+mj-lt"/>
              </a:rPr>
              <a:t>1. Повышение качества и безопасности медицинской помощи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Обновление материально-технической базы и внедрение современных технологий обеспечили стабильность лечебного процесса, снижение рисков технических сбоев и соблюдение санитарно-эпидемиологических требований.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2. Рост эффективности использования ресурсов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Современное оборудование и оптимизация процессов позволили повысить производительность труда медицинского персонала, сократить простои и рациональнее использовать коечный фонд и диагностические мощности.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3. Расширение спектра и объёма медицинских услуг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Созданы условия для увеличения объёма высокотехнологичной медицинской помощи, развития специализированных направлений и повышения конкурентоспособности медицинской организации на региональном уровне.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4. Улучшение условий труда и снижение профессионального выгорания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Комфортные и безопасные рабочие условия способствуют повышению мотивации персонала, удержанию квалифицированных специалистов и формированию устойчивого кадрового состава.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5. Развитие кадрового потенциала и системы обучения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Техническое оснащение и организационные изменения расширили возможности для внутреннего обучения, повышения квалификации и внедрения современных клинических практик.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6. Повышение управляемости и прозрачности деятельности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Оптимизация логистики, инфраструктуры и процессов усилила контроль за качеством медицинской помощи и повысила эффективность управленческих решений.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7. Долгосрочный социально-экономический эффект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Инвестиции в развитие учреждения формируют устойчивую основу для дальнейшего роста, повышения доверия населения и стабильного функционирования медицинской организации в долгосрочной перспективе.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08780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D71BC-5DBA-CE83-822E-B74B31A9757D}"/>
              </a:ext>
            </a:extLst>
          </p:cNvPr>
          <p:cNvSpPr txBox="1"/>
          <p:nvPr/>
        </p:nvSpPr>
        <p:spPr>
          <a:xfrm>
            <a:off x="4582448" y="435472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ресурсы</a:t>
            </a:r>
            <a:endParaRPr lang="x-non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80853E3-B8A9-A613-5993-4DB35BD48273}"/>
              </a:ext>
            </a:extLst>
          </p:cNvPr>
          <p:cNvGrpSpPr/>
          <p:nvPr/>
        </p:nvGrpSpPr>
        <p:grpSpPr>
          <a:xfrm>
            <a:off x="1128156" y="1374568"/>
            <a:ext cx="4415642" cy="1619454"/>
            <a:chOff x="1128156" y="1374568"/>
            <a:chExt cx="4415642" cy="161945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B3010F4-E907-3345-AEF1-E3B5B9BD0701}"/>
                </a:ext>
              </a:extLst>
            </p:cNvPr>
            <p:cNvSpPr/>
            <p:nvPr/>
          </p:nvSpPr>
          <p:spPr>
            <a:xfrm>
              <a:off x="1128156" y="1374568"/>
              <a:ext cx="4415642" cy="161945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Кардиохирургия</a:t>
              </a:r>
              <a:endPara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D3839E0D-64BB-966C-1C5C-21103879472A}"/>
                </a:ext>
              </a:extLst>
            </p:cNvPr>
            <p:cNvSpPr/>
            <p:nvPr/>
          </p:nvSpPr>
          <p:spPr>
            <a:xfrm>
              <a:off x="3335977" y="1525934"/>
              <a:ext cx="1958439" cy="304346"/>
            </a:xfrm>
            <a:prstGeom prst="roundRect">
              <a:avLst>
                <a:gd name="adj" fmla="val 1276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Взрослые 6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2CC557D2-F34E-4CF4-F3F8-0232927DC8BC}"/>
                </a:ext>
              </a:extLst>
            </p:cNvPr>
            <p:cNvSpPr/>
            <p:nvPr/>
          </p:nvSpPr>
          <p:spPr>
            <a:xfrm>
              <a:off x="3335977" y="2004003"/>
              <a:ext cx="1958439" cy="3398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Детские 2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3350939-D88F-572F-E363-3810C7B93898}"/>
                </a:ext>
              </a:extLst>
            </p:cNvPr>
            <p:cNvSpPr/>
            <p:nvPr/>
          </p:nvSpPr>
          <p:spPr>
            <a:xfrm>
              <a:off x="3335977" y="2478974"/>
              <a:ext cx="1958439" cy="2967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Ангиохирурги  5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F7C48D1-CEC1-5270-B8BE-3E2B2712626A}"/>
              </a:ext>
            </a:extLst>
          </p:cNvPr>
          <p:cNvGrpSpPr/>
          <p:nvPr/>
        </p:nvGrpSpPr>
        <p:grpSpPr>
          <a:xfrm>
            <a:off x="1128156" y="3167745"/>
            <a:ext cx="4275117" cy="1273627"/>
            <a:chOff x="1128156" y="3167745"/>
            <a:chExt cx="4275117" cy="1273627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B9DC69A8-3FD6-9BCF-2B90-7BF10A18E775}"/>
                </a:ext>
              </a:extLst>
            </p:cNvPr>
            <p:cNvSpPr/>
            <p:nvPr/>
          </p:nvSpPr>
          <p:spPr>
            <a:xfrm>
              <a:off x="1128156" y="3167745"/>
              <a:ext cx="4275117" cy="127362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kk-KZ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Кардиология</a:t>
              </a:r>
              <a:endPara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35581A44-7D6A-77D3-48E2-5BD5A85E741A}"/>
                </a:ext>
              </a:extLst>
            </p:cNvPr>
            <p:cNvSpPr/>
            <p:nvPr/>
          </p:nvSpPr>
          <p:spPr>
            <a:xfrm>
              <a:off x="3335977" y="3439374"/>
              <a:ext cx="1958439" cy="2850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Взрослые 13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130B47B-2C2E-179B-0835-A97DE1F8CE1A}"/>
                </a:ext>
              </a:extLst>
            </p:cNvPr>
            <p:cNvSpPr/>
            <p:nvPr/>
          </p:nvSpPr>
          <p:spPr>
            <a:xfrm>
              <a:off x="3335977" y="3927005"/>
              <a:ext cx="1958439" cy="298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Детские 1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25A8E8E-1976-7A94-06B3-F8D650F9B9A8}"/>
              </a:ext>
            </a:extLst>
          </p:cNvPr>
          <p:cNvGrpSpPr/>
          <p:nvPr/>
        </p:nvGrpSpPr>
        <p:grpSpPr>
          <a:xfrm>
            <a:off x="1128155" y="4726379"/>
            <a:ext cx="4275117" cy="1555667"/>
            <a:chOff x="1128155" y="4726379"/>
            <a:chExt cx="4275117" cy="1555667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F93C875-EEBC-328F-0487-1893D0F39CE6}"/>
                </a:ext>
              </a:extLst>
            </p:cNvPr>
            <p:cNvSpPr/>
            <p:nvPr/>
          </p:nvSpPr>
          <p:spPr>
            <a:xfrm>
              <a:off x="1128155" y="4726379"/>
              <a:ext cx="4275117" cy="155566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Анестезиолог-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реаниматологи 13 </a:t>
              </a:r>
              <a:endPara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7CD3D06D-A18F-C5A4-04C1-531338989346}"/>
                </a:ext>
              </a:extLst>
            </p:cNvPr>
            <p:cNvSpPr/>
            <p:nvPr/>
          </p:nvSpPr>
          <p:spPr>
            <a:xfrm>
              <a:off x="3335976" y="4891212"/>
              <a:ext cx="1958439" cy="2700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Перфузиологи  2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CDD07786-AECD-A578-4D05-5A4B012D02F0}"/>
                </a:ext>
              </a:extLst>
            </p:cNvPr>
            <p:cNvSpPr/>
            <p:nvPr/>
          </p:nvSpPr>
          <p:spPr>
            <a:xfrm>
              <a:off x="3335977" y="5326127"/>
              <a:ext cx="1958438" cy="2850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Трансфузиолог 1 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03C2149F-2D3C-63A7-43E7-539179B0D387}"/>
                </a:ext>
              </a:extLst>
            </p:cNvPr>
            <p:cNvSpPr/>
            <p:nvPr/>
          </p:nvSpPr>
          <p:spPr>
            <a:xfrm>
              <a:off x="3335977" y="5768439"/>
              <a:ext cx="1958438" cy="339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Врач-лаборанты 5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C144124-6415-C146-363D-764E4D1B42DD}"/>
              </a:ext>
            </a:extLst>
          </p:cNvPr>
          <p:cNvGrpSpPr/>
          <p:nvPr/>
        </p:nvGrpSpPr>
        <p:grpSpPr>
          <a:xfrm>
            <a:off x="6187044" y="1374568"/>
            <a:ext cx="4415642" cy="1738044"/>
            <a:chOff x="6187044" y="1374568"/>
            <a:chExt cx="4415642" cy="173804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01A691DA-3D62-3C9C-6EF4-50FDBE077B29}"/>
                </a:ext>
              </a:extLst>
            </p:cNvPr>
            <p:cNvSpPr/>
            <p:nvPr/>
          </p:nvSpPr>
          <p:spPr>
            <a:xfrm>
              <a:off x="6187044" y="1374568"/>
              <a:ext cx="4415642" cy="173804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Врач УЗИ</a:t>
              </a:r>
              <a:endPara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B1977B5-E968-0469-9B09-7A86BBA9A3F3}"/>
                </a:ext>
              </a:extLst>
            </p:cNvPr>
            <p:cNvSpPr/>
            <p:nvPr/>
          </p:nvSpPr>
          <p:spPr>
            <a:xfrm>
              <a:off x="8372103" y="1657966"/>
              <a:ext cx="1981201" cy="6368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 функциональной диагностики 2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C31ACE9B-57CF-7BAD-9192-ABCCE7CE1C35}"/>
                </a:ext>
              </a:extLst>
            </p:cNvPr>
            <p:cNvSpPr/>
            <p:nvPr/>
          </p:nvSpPr>
          <p:spPr>
            <a:xfrm>
              <a:off x="8372104" y="2475796"/>
              <a:ext cx="1981201" cy="4069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 рентгенолог 1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6590B29-662F-FE37-5409-B0DC30675807}"/>
              </a:ext>
            </a:extLst>
          </p:cNvPr>
          <p:cNvGrpSpPr/>
          <p:nvPr/>
        </p:nvGrpSpPr>
        <p:grpSpPr>
          <a:xfrm>
            <a:off x="6327569" y="3345827"/>
            <a:ext cx="4275117" cy="1095545"/>
            <a:chOff x="6327569" y="3345827"/>
            <a:chExt cx="4275117" cy="10955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6A0BA49C-3B87-A663-52DA-BBE3F5AF1087}"/>
                </a:ext>
              </a:extLst>
            </p:cNvPr>
            <p:cNvSpPr/>
            <p:nvPr/>
          </p:nvSpPr>
          <p:spPr>
            <a:xfrm>
              <a:off x="6327569" y="3345827"/>
              <a:ext cx="4275117" cy="109554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Терапевты 3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DA06521F-60F7-1C9A-C2B4-244E0334EE35}"/>
                </a:ext>
              </a:extLst>
            </p:cNvPr>
            <p:cNvSpPr/>
            <p:nvPr/>
          </p:nvSpPr>
          <p:spPr>
            <a:xfrm>
              <a:off x="8372103" y="3698956"/>
              <a:ext cx="1981201" cy="2850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Реабилитолог 2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E54CCC5-EA9B-8FD4-9555-4D019C3C0885}"/>
              </a:ext>
            </a:extLst>
          </p:cNvPr>
          <p:cNvGrpSpPr/>
          <p:nvPr/>
        </p:nvGrpSpPr>
        <p:grpSpPr>
          <a:xfrm>
            <a:off x="6327568" y="4726379"/>
            <a:ext cx="4275117" cy="1555667"/>
            <a:chOff x="6327568" y="4726379"/>
            <a:chExt cx="4275117" cy="155566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EE5AEAF8-E878-5533-CAED-E9A69F7795FE}"/>
                </a:ext>
              </a:extLst>
            </p:cNvPr>
            <p:cNvSpPr/>
            <p:nvPr/>
          </p:nvSpPr>
          <p:spPr>
            <a:xfrm>
              <a:off x="6327568" y="4726379"/>
              <a:ext cx="4275117" cy="155566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Врачебный 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персонал 63</a:t>
              </a:r>
              <a:endPara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90E9D58-5A39-BDAB-9F03-477FB098329B}"/>
                </a:ext>
              </a:extLst>
            </p:cNvPr>
            <p:cNvSpPr/>
            <p:nvPr/>
          </p:nvSpPr>
          <p:spPr>
            <a:xfrm>
              <a:off x="8394865" y="5026253"/>
              <a:ext cx="1981198" cy="3904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СМП 139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45A36C0-BC27-4B12-34A0-0255EB33CE5D}"/>
                </a:ext>
              </a:extLst>
            </p:cNvPr>
            <p:cNvSpPr/>
            <p:nvPr/>
          </p:nvSpPr>
          <p:spPr>
            <a:xfrm>
              <a:off x="8372104" y="5589566"/>
              <a:ext cx="1981198" cy="3577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ММП  94</a:t>
              </a:r>
              <a:endPara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6220C93-1922-6E94-3D67-A88821C1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EC6ED-E579-56F8-A90C-5A290164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39" name="Рисунок 38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99AFC3-1801-3A01-4E11-C658A439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99" y="1650110"/>
            <a:ext cx="710702" cy="7107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6C87FDD-397B-5EA8-66FB-EAB5123C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92" y="3187309"/>
            <a:ext cx="789138" cy="78913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619F18D-0BDD-3353-CEBA-FF66B74FB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363" y="4828746"/>
            <a:ext cx="709574" cy="70957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5A0D1AA-A2F8-7A20-EDEA-F66904483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496" y="1623871"/>
            <a:ext cx="795867" cy="79586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1E90077-B286-85AD-4BDB-5C992DAD9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03" y="4808508"/>
            <a:ext cx="750050" cy="7500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C289964-A086-1E93-827B-BFBF00AE1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7226" y="3397619"/>
            <a:ext cx="712405" cy="7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BC867539-719C-6383-E9F6-A71579A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74624"/>
            <a:ext cx="11683999" cy="648335"/>
          </a:xfrm>
        </p:spPr>
        <p:txBody>
          <a:bodyPr/>
          <a:lstStyle/>
          <a:p>
            <a:pPr algn="r"/>
            <a:r>
              <a:rPr lang="ru-RU" alt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КГП «Многопрофильная больница № 2 г. Караганды»                       </a:t>
            </a:r>
          </a:p>
        </p:txBody>
      </p:sp>
      <p:graphicFrame>
        <p:nvGraphicFramePr>
          <p:cNvPr id="11" name="Содержимое 3">
            <a:extLst>
              <a:ext uri="{FF2B5EF4-FFF2-40B4-BE49-F238E27FC236}">
                <a16:creationId xmlns:a16="http://schemas.microsoft.com/office/drawing/2014/main" id="{ADA6FE25-F98A-C502-49E2-8C93B5961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97249"/>
              </p:ext>
            </p:extLst>
          </p:nvPr>
        </p:nvGraphicFramePr>
        <p:xfrm>
          <a:off x="679269" y="1149531"/>
          <a:ext cx="10441577" cy="45981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6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2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63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2022г.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2023г.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2024г.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2025г.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3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Всего штаты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589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,25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584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,25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591,75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596,75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87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Врачи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120,25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115,25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118,75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116,25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Провизоры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3,0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4,5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4,5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4,5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фармацевты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Средний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персонал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203,75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203,75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206,75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193,75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Младший персонал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159,25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159,25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160,75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150,75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j-lt"/>
                        </a:rPr>
                        <a:t>Прочие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101,50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100,0</a:t>
                      </a:r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99,5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+mj-lt"/>
                        </a:rPr>
                        <a:t>102,5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25" marR="91425" marT="45739" marB="4573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87123-5795-BD96-03A4-5F9032EB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i="1" dirty="0"/>
              <a:t>Анализ подготовки резидентов по годам (2022–2025)</a:t>
            </a:r>
            <a:endParaRPr lang="x-none" sz="3200" b="1" i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B184627-0B04-5997-671F-39F674DA0627}"/>
              </a:ext>
            </a:extLst>
          </p:cNvPr>
          <p:cNvSpPr/>
          <p:nvPr/>
        </p:nvSpPr>
        <p:spPr>
          <a:xfrm>
            <a:off x="609600" y="1727199"/>
            <a:ext cx="4889500" cy="4546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2022 год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Подготовлено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7 резидентов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специальности: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кардиология (взрослая и детская)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анестезиология и реаниматология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ангиохирургия</a:t>
            </a:r>
          </a:p>
          <a:p>
            <a:endParaRPr lang="ru-RU" sz="2000" dirty="0">
              <a:solidFill>
                <a:schemeClr val="tx1"/>
              </a:solidFill>
              <a:latin typeface="+mj-lt"/>
            </a:endParaRPr>
          </a:p>
          <a:p>
            <a:endParaRPr lang="x-none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0C8EE28-2C2C-AECE-8CDD-609302A24567}"/>
              </a:ext>
            </a:extLst>
          </p:cNvPr>
          <p:cNvSpPr/>
          <p:nvPr/>
        </p:nvSpPr>
        <p:spPr>
          <a:xfrm>
            <a:off x="6286500" y="1727200"/>
            <a:ext cx="4889500" cy="4546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2023 год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Подготовлено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7 резидентов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в том числе: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кардиология (взрослая и детская)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анестезиология и реаниматология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ангиохирургия</a:t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</a:rPr>
              <a:t>Подготовка ангиохирурга осуществлена за счёт предприятия на сумму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5 600 000 тг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26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45E44-0AF9-A0CF-6C1D-8B9871DD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F89BB-E5A3-94AB-66EC-CCA22DA3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i="1" dirty="0"/>
              <a:t>Анализ подготовки резидентов по годам (2022–2025)</a:t>
            </a:r>
            <a:endParaRPr lang="x-none" sz="3200" b="1" i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BBB29F7-BE1E-3D80-DD60-DF5C33718F67}"/>
              </a:ext>
            </a:extLst>
          </p:cNvPr>
          <p:cNvSpPr/>
          <p:nvPr/>
        </p:nvSpPr>
        <p:spPr>
          <a:xfrm>
            <a:off x="5996940" y="1328420"/>
            <a:ext cx="5270500" cy="3365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2025 год</a:t>
            </a:r>
          </a:p>
          <a:p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Подготовлено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9 резидентов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общую сумму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4 400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000 тг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в том числе: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кардиохирургия (взрослая и детская)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медицинская реабилитология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анестезиология и реаниматология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кардиология (взрослая и детская)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клиническая фармакология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общественное здравоохранение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E56655F-0C10-8C17-A4B5-9C7FF82791C2}"/>
              </a:ext>
            </a:extLst>
          </p:cNvPr>
          <p:cNvSpPr/>
          <p:nvPr/>
        </p:nvSpPr>
        <p:spPr>
          <a:xfrm>
            <a:off x="363220" y="1328420"/>
            <a:ext cx="4605020" cy="4881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2024 год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Подготовлено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4 резидента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специальности: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кардиология (взрослая и детская)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анестезиология и реаниматология</a:t>
            </a:r>
          </a:p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8F2CB99-D498-53A0-AEDA-0874A21FFA81}"/>
              </a:ext>
            </a:extLst>
          </p:cNvPr>
          <p:cNvSpPr/>
          <p:nvPr/>
        </p:nvSpPr>
        <p:spPr>
          <a:xfrm>
            <a:off x="5598160" y="4846320"/>
            <a:ext cx="6075680" cy="17370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+mj-lt"/>
              </a:rPr>
              <a:t>На сегодняшний проходят обучение по резидентуре и трудоустроены в МБ № 2 г. Караганды – 5 специалистов (ангиохирургия – 1;анестезиология и реаниматология – 1; кардиология – 3).</a:t>
            </a:r>
            <a:endParaRPr lang="x-none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3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D4665-464B-4EE1-982E-A5A1533B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</p:spPr>
        <p:txBody>
          <a:bodyPr/>
          <a:lstStyle/>
          <a:p>
            <a:r>
              <a:rPr lang="ru-RU" sz="3200" b="1" i="1" dirty="0"/>
              <a:t>Обучение медицинского персонала за 2022-2025 годы</a:t>
            </a:r>
            <a:r>
              <a:rPr lang="ru-RU" dirty="0"/>
              <a:t>.</a:t>
            </a:r>
            <a:endParaRPr lang="x-none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04D7757-C741-4322-ED6D-275B685CD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12109"/>
              </p:ext>
            </p:extLst>
          </p:nvPr>
        </p:nvGraphicFramePr>
        <p:xfrm>
          <a:off x="88900" y="1244600"/>
          <a:ext cx="119888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177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3819</Words>
  <Application>Microsoft Office PowerPoint</Application>
  <DocSecurity>0</DocSecurity>
  <PresentationFormat>Широкоэкранный</PresentationFormat>
  <Paragraphs>1551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Aptos</vt:lpstr>
      <vt:lpstr>Arial</vt:lpstr>
      <vt:lpstr>Calibri</vt:lpstr>
      <vt:lpstr>DengXian</vt:lpstr>
      <vt:lpstr>Symbol</vt:lpstr>
      <vt:lpstr>Times New Roman</vt:lpstr>
      <vt:lpstr>Wingdings</vt:lpstr>
      <vt:lpstr>Тема Office</vt:lpstr>
      <vt:lpstr>1_Тема Office</vt:lpstr>
      <vt:lpstr>2_Тема Office</vt:lpstr>
      <vt:lpstr>НАИМЕНОВАНИЕ ПРЕДПРИЯТИЯ: КОММУНАЛЬНОЕ ГОСУДАРСТВЕННОЕ ПРЕДПРИЯТИЕ «МНОГОПРОФИЛЬНАЯ БОЛЬНИЦА №2 Г. КАРАГАНДЫ» УЗКО ЮРИДИЧЕСКИЙ АДРЕС: Г. КАРАГАНДА, УЛ. КРЫЛОВА 23 </vt:lpstr>
      <vt:lpstr>Презентация PowerPoint</vt:lpstr>
      <vt:lpstr>Презентация PowerPoint</vt:lpstr>
      <vt:lpstr>Презентация PowerPoint</vt:lpstr>
      <vt:lpstr>Презентация PowerPoint</vt:lpstr>
      <vt:lpstr>Штатная численность КГП «Многопрофильная больница № 2 г. Караганды»                       </vt:lpstr>
      <vt:lpstr>Анализ подготовки резидентов по годам (2022–2025)</vt:lpstr>
      <vt:lpstr>Анализ подготовки резидентов по годам (2022–2025)</vt:lpstr>
      <vt:lpstr>Обучение медицинского персонала за 2022-2025 годы.</vt:lpstr>
      <vt:lpstr>Обучение медицинского персонала за 2022-2025 годы.</vt:lpstr>
      <vt:lpstr>Количество пролеченных больных </vt:lpstr>
      <vt:lpstr>Презентация PowerPoint</vt:lpstr>
      <vt:lpstr>Презентация PowerPoint</vt:lpstr>
      <vt:lpstr>Презентация PowerPoint</vt:lpstr>
      <vt:lpstr>Презентация PowerPoint</vt:lpstr>
      <vt:lpstr> Распределение кардиохирургических операций</vt:lpstr>
      <vt:lpstr>Детская кардиохирургия</vt:lpstr>
      <vt:lpstr>Операции детской кардиохирургии по  шкале Аристотеля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Кардиолог</vt:lpstr>
      <vt:lpstr>Презентация PowerPoint</vt:lpstr>
      <vt:lpstr>Презентация PowerPoint</vt:lpstr>
      <vt:lpstr>Презентация PowerPoint</vt:lpstr>
      <vt:lpstr>Стратегический план  КГП «Многопрофильная больница № 2 г. Караганды»  на 2025 – 2029 годы</vt:lpstr>
      <vt:lpstr>Стратегические направления</vt:lpstr>
      <vt:lpstr>Ключевое о стратегическом плане</vt:lpstr>
      <vt:lpstr>Показатели финансово-хозяйственной деятельности КГП на ПХВ Многопрофильная больница №2 г. Караганды» 2023-2025 гг. </vt:lpstr>
      <vt:lpstr>Структура доходов за 2022-2025 гг.</vt:lpstr>
      <vt:lpstr>Структура расходов за 2022-2025 гг.</vt:lpstr>
      <vt:lpstr>Материально-техническое оснащение предприятия </vt:lpstr>
      <vt:lpstr>Презентация PowerPoint</vt:lpstr>
      <vt:lpstr>Анализ основных средств за 2022 - 2025 годы</vt:lpstr>
      <vt:lpstr>Освоение чистого дохода предприятия за 2022 -2025 годы</vt:lpstr>
      <vt:lpstr>Положительные эффекты для медицинской организации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ПРЕДПРИЯТИЯ: КОММУНАЛЬНОЕ ГОСУДАРСТВЕННОЕ ПРЕДПРИЯТИЕ «МНОГОПРОФИЛЬНАЯ БОЛЬНИЦА №2 Г. КАРАГАНДЫ» УЗКО ЮРИДИЧЕСКИЙ АДРЕС: Г. КАРАГАНДА, УЛ. КРЫЛОВА 23 </dc:title>
  <dc:creator>statist_2</dc:creator>
  <cp:lastModifiedBy>3otdst</cp:lastModifiedBy>
  <cp:revision>93</cp:revision>
  <dcterms:created xsi:type="dcterms:W3CDTF">2021-05-30T14:07:31Z</dcterms:created>
  <dcterms:modified xsi:type="dcterms:W3CDTF">2026-02-15T06:00:16Z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